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50" d="100"/>
          <a:sy n="50" d="100"/>
        </p:scale>
        <p:origin x="48" y="10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image" Target="../media/image4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92418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87551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546726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pPr/>
              <a:t>Wednesday, September 19,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820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396A3A3-94A6-4E5B-AF39-173ACA3E61CC}" type="datetime2">
              <a:rPr lang="en-US" smtClean="0"/>
              <a:pPr/>
              <a:t>Wednesday, September 19,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304126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pPr/>
              <a:t>Wednesday, September 19,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12254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pPr/>
              <a:t>Wednesday, September 19,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177213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pPr/>
              <a:t>Wednesday, September 19, 2018</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480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pPr/>
              <a:t>Wednesday, September 19, 2018</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628959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pPr/>
              <a:t>Wednesday, September 19, 2018</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473877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pPr/>
              <a:t>Wednesday, September 19,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87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6696022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pPr/>
              <a:t>Wednesday, September 19,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573066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pPr/>
              <a:t>Wednesday, September 19,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122619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pPr/>
              <a:t>Wednesday, September 19,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559091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05C293-2995-40E4-BC7C-EC3D75225F36}"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320645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05C293-2995-40E4-BC7C-EC3D75225F36}"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0728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05C293-2995-40E4-BC7C-EC3D75225F36}" type="datetimeFigureOut">
              <a:rPr lang="en-US" smtClean="0"/>
              <a:t>9/19/2018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502316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05C293-2995-40E4-BC7C-EC3D75225F36}" type="datetimeFigureOut">
              <a:rPr lang="en-US" smtClean="0"/>
              <a:t>9/19/2018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411280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5C293-2995-40E4-BC7C-EC3D75225F36}" type="datetimeFigureOut">
              <a:rPr lang="en-US" smtClean="0"/>
              <a:t>9/19/2018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71216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323509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708144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5C293-2995-40E4-BC7C-EC3D75225F36}" type="datetimeFigureOut">
              <a:rPr lang="en-US" smtClean="0"/>
              <a:t>9/19/2018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7D9775-91CE-4EB1-B0E3-B1973BD49C8A}" type="slidenum">
              <a:rPr lang="en-US" smtClean="0"/>
              <a:t>‹#›</a:t>
            </a:fld>
            <a:endParaRPr lang="en-US"/>
          </a:p>
        </p:txBody>
      </p:sp>
    </p:spTree>
    <p:extLst>
      <p:ext uri="{BB962C8B-B14F-4D97-AF65-F5344CB8AC3E}">
        <p14:creationId xmlns:p14="http://schemas.microsoft.com/office/powerpoint/2010/main" val="4277276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latin typeface="Lato" charset="0"/>
                <a:ea typeface="Lato" charset="0"/>
                <a:cs typeface="Lato" charset="0"/>
              </a:defRPr>
            </a:lvl1pPr>
          </a:lstStyle>
          <a:p>
            <a:fld id="{A80CB818-7379-467D-8E76-EF9D9074A26C}" type="datetime2">
              <a:rPr lang="en-US" smtClean="0"/>
              <a:pPr/>
              <a:t>Wednesday, September 19, 2018</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1330007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4000" kern="1200" spc="-100" baseline="0">
          <a:solidFill>
            <a:schemeClr val="tx2"/>
          </a:solidFill>
          <a:latin typeface="Noto Serif" charset="0"/>
          <a:ea typeface="Noto Serif" charset="0"/>
          <a:cs typeface="Noto Serif" charset="0"/>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Lato" charset="0"/>
          <a:ea typeface="Lato" charset="0"/>
          <a:cs typeface="Lato" charset="0"/>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ato" charset="0"/>
          <a:ea typeface="Lato" charset="0"/>
          <a:cs typeface="Lato" charset="0"/>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Lato" charset="0"/>
          <a:ea typeface="Lato" charset="0"/>
          <a:cs typeface="Lato" charset="0"/>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Lato" charset="0"/>
          <a:ea typeface="Lato" charset="0"/>
          <a:cs typeface="Lato" charset="0"/>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Lato" charset="0"/>
          <a:ea typeface="Lato" charset="0"/>
          <a:cs typeface="Lato"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hyperlink" Target="http://math.stackexchange.com/questions/1493880/two-tailed-hypothesis-test-why-do-we-multiply-p-value-by-two"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3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em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em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37.emf"/></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39.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37.emf"/><Relationship Id="rId5" Type="http://schemas.openxmlformats.org/officeDocument/2006/relationships/oleObject" Target="../embeddings/oleObject5.bin"/><Relationship Id="rId4" Type="http://schemas.openxmlformats.org/officeDocument/2006/relationships/image" Target="../media/image40.emf"/></Relationships>
</file>

<file path=ppt/slides/_rels/slide4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a:t>Class 11</a:t>
            </a:r>
            <a:br>
              <a:rPr lang="en-US" sz="4000" dirty="0"/>
            </a:br>
            <a:r>
              <a:rPr lang="en-US" sz="4000" dirty="0"/>
              <a:t>Classical Inference: </a:t>
            </a:r>
            <a:br>
              <a:rPr lang="en-US" sz="4000" dirty="0"/>
            </a:br>
            <a:r>
              <a:rPr lang="en-US" sz="4000" dirty="0"/>
              <a:t>Hypothesis Testing</a:t>
            </a:r>
            <a:endParaRPr lang="en-US" sz="4000" dirty="0"/>
          </a:p>
        </p:txBody>
      </p:sp>
      <p:sp>
        <p:nvSpPr>
          <p:cNvPr id="3" name="Subtitle 2"/>
          <p:cNvSpPr>
            <a:spLocks noGrp="1"/>
          </p:cNvSpPr>
          <p:nvPr>
            <p:ph type="subTitle" idx="1"/>
          </p:nvPr>
        </p:nvSpPr>
        <p:spPr/>
        <p:txBody>
          <a:bodyPr/>
          <a:lstStyle/>
          <a:p>
            <a:r>
              <a:rPr lang="en-US" dirty="0" smtClean="0"/>
              <a:t>Alison Presmanes Hill</a:t>
            </a:r>
          </a:p>
        </p:txBody>
      </p:sp>
    </p:spTree>
    <p:extLst>
      <p:ext uri="{BB962C8B-B14F-4D97-AF65-F5344CB8AC3E}">
        <p14:creationId xmlns:p14="http://schemas.microsoft.com/office/powerpoint/2010/main" val="1512893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t>
            </a:r>
            <a:r>
              <a:rPr lang="en-US" dirty="0" err="1" smtClean="0"/>
              <a:t>wikipedia</a:t>
            </a:r>
            <a:r>
              <a:rPr lang="is-IS" dirty="0" smtClean="0"/>
              <a:t>…</a:t>
            </a:r>
            <a:endParaRPr lang="en-US" dirty="0"/>
          </a:p>
        </p:txBody>
      </p:sp>
      <p:sp>
        <p:nvSpPr>
          <p:cNvPr id="3" name="Content Placeholder 2"/>
          <p:cNvSpPr>
            <a:spLocks noGrp="1"/>
          </p:cNvSpPr>
          <p:nvPr>
            <p:ph idx="1"/>
          </p:nvPr>
        </p:nvSpPr>
        <p:spPr/>
        <p:txBody>
          <a:bodyPr>
            <a:normAutofit/>
          </a:bodyPr>
          <a:lstStyle/>
          <a:p>
            <a:r>
              <a:rPr lang="en-US" dirty="0"/>
              <a:t>The p-value is defined as the probability, under the assumption of </a:t>
            </a:r>
            <a:r>
              <a:rPr lang="en-US" dirty="0" smtClean="0"/>
              <a:t>the null hypothesis, </a:t>
            </a:r>
            <a:r>
              <a:rPr lang="en-US" dirty="0"/>
              <a:t>of obtaining a result equal to or more extreme than what was actually </a:t>
            </a:r>
            <a:r>
              <a:rPr lang="en-US" dirty="0" smtClean="0"/>
              <a:t>observed.</a:t>
            </a:r>
          </a:p>
          <a:p>
            <a:r>
              <a:rPr lang="en-US" dirty="0" smtClean="0"/>
              <a:t>Depending </a:t>
            </a:r>
            <a:r>
              <a:rPr lang="en-US" dirty="0"/>
              <a:t>on how it is looked at, the "more extreme than what was actually observed" can mean </a:t>
            </a:r>
            <a:endParaRPr lang="en-US" dirty="0" smtClean="0"/>
          </a:p>
          <a:p>
            <a:pPr lvl="1"/>
            <a:r>
              <a:rPr lang="en-US" dirty="0" smtClean="0"/>
              <a:t>X ≥ x (</a:t>
            </a:r>
            <a:r>
              <a:rPr lang="en-US" dirty="0"/>
              <a:t>right-tail event) or </a:t>
            </a:r>
            <a:endParaRPr lang="en-US" dirty="0" smtClean="0"/>
          </a:p>
          <a:p>
            <a:pPr lvl="1"/>
            <a:r>
              <a:rPr lang="en-US" dirty="0" smtClean="0"/>
              <a:t>X ≤ x (</a:t>
            </a:r>
            <a:r>
              <a:rPr lang="en-US" dirty="0"/>
              <a:t>left-tail event) or </a:t>
            </a:r>
            <a:endParaRPr lang="en-US" dirty="0" smtClean="0"/>
          </a:p>
          <a:p>
            <a:pPr lvl="1"/>
            <a:r>
              <a:rPr lang="en-US" dirty="0" smtClean="0"/>
              <a:t>the </a:t>
            </a:r>
            <a:r>
              <a:rPr lang="en-US" dirty="0"/>
              <a:t>"smaller" of </a:t>
            </a:r>
            <a:r>
              <a:rPr lang="en-US" dirty="0" smtClean="0"/>
              <a:t>X ≤ x and X ≥ x </a:t>
            </a:r>
            <a:r>
              <a:rPr lang="en-US" dirty="0"/>
              <a:t>(double-tailed event). </a:t>
            </a:r>
            <a:endParaRPr lang="en-US" dirty="0" smtClean="0"/>
          </a:p>
          <a:p>
            <a:r>
              <a:rPr lang="en-US" dirty="0" smtClean="0"/>
              <a:t>Thus</a:t>
            </a:r>
            <a:r>
              <a:rPr lang="en-US" dirty="0"/>
              <a:t>, the p-value is given </a:t>
            </a:r>
            <a:r>
              <a:rPr lang="en-US" dirty="0" smtClean="0"/>
              <a:t>by</a:t>
            </a:r>
          </a:p>
          <a:p>
            <a:pPr lvl="1"/>
            <a:r>
              <a:rPr lang="en-US" dirty="0" err="1" smtClean="0"/>
              <a:t>Pr</a:t>
            </a:r>
            <a:r>
              <a:rPr lang="en-US" dirty="0" smtClean="0"/>
              <a:t>(X ≥ </a:t>
            </a:r>
            <a:r>
              <a:rPr lang="en-US" dirty="0" err="1" smtClean="0"/>
              <a:t>x|H</a:t>
            </a:r>
            <a:r>
              <a:rPr lang="en-US" dirty="0" smtClean="0"/>
              <a:t>) for </a:t>
            </a:r>
            <a:r>
              <a:rPr lang="en-US" dirty="0"/>
              <a:t>right tail event</a:t>
            </a:r>
            <a:r>
              <a:rPr lang="en-US" dirty="0" smtClean="0"/>
              <a:t>,</a:t>
            </a:r>
          </a:p>
          <a:p>
            <a:pPr lvl="1"/>
            <a:r>
              <a:rPr lang="en-US" dirty="0" err="1" smtClean="0"/>
              <a:t>Pr</a:t>
            </a:r>
            <a:r>
              <a:rPr lang="en-US" dirty="0" smtClean="0"/>
              <a:t>(X ≤ </a:t>
            </a:r>
            <a:r>
              <a:rPr lang="en-US" dirty="0" err="1" smtClean="0"/>
              <a:t>x|H</a:t>
            </a:r>
            <a:r>
              <a:rPr lang="en-US" dirty="0" smtClean="0"/>
              <a:t>) for </a:t>
            </a:r>
            <a:r>
              <a:rPr lang="en-US" dirty="0"/>
              <a:t>left tail event</a:t>
            </a:r>
            <a:r>
              <a:rPr lang="en-US" dirty="0" smtClean="0"/>
              <a:t>,</a:t>
            </a:r>
          </a:p>
          <a:p>
            <a:pPr lvl="1"/>
            <a:r>
              <a:rPr lang="en-US" dirty="0" smtClean="0"/>
              <a:t>2*min{</a:t>
            </a:r>
            <a:r>
              <a:rPr lang="en-US" dirty="0" err="1" smtClean="0"/>
              <a:t>Pr</a:t>
            </a:r>
            <a:r>
              <a:rPr lang="en-US" dirty="0" smtClean="0"/>
              <a:t>(X ≤ </a:t>
            </a:r>
            <a:r>
              <a:rPr lang="en-US" dirty="0" err="1" smtClean="0"/>
              <a:t>x|H</a:t>
            </a:r>
            <a:r>
              <a:rPr lang="en-US" dirty="0"/>
              <a:t>),</a:t>
            </a:r>
            <a:r>
              <a:rPr lang="en-US" dirty="0" err="1" smtClean="0"/>
              <a:t>Pr</a:t>
            </a:r>
            <a:r>
              <a:rPr lang="en-US" dirty="0" smtClean="0"/>
              <a:t>(X ≥ </a:t>
            </a:r>
            <a:r>
              <a:rPr lang="en-US" dirty="0" err="1" smtClean="0"/>
              <a:t>x|H</a:t>
            </a:r>
            <a:r>
              <a:rPr lang="en-US" dirty="0" smtClean="0"/>
              <a:t>)} for </a:t>
            </a:r>
            <a:r>
              <a:rPr lang="en-US" dirty="0"/>
              <a:t>double tail event.</a:t>
            </a:r>
          </a:p>
        </p:txBody>
      </p:sp>
    </p:spTree>
    <p:extLst>
      <p:ext uri="{BB962C8B-B14F-4D97-AF65-F5344CB8AC3E}">
        <p14:creationId xmlns:p14="http://schemas.microsoft.com/office/powerpoint/2010/main" val="25722657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math.stackexchange.com/questions/1493880/two-tailed-hypothesis-test-why-do-we-multiply-p-value-by-two</a:t>
            </a:r>
            <a:endParaRPr lang="en-US" dirty="0" smtClean="0"/>
          </a:p>
          <a:p>
            <a:endParaRPr lang="en-US" dirty="0"/>
          </a:p>
        </p:txBody>
      </p:sp>
    </p:spTree>
    <p:extLst>
      <p:ext uri="{BB962C8B-B14F-4D97-AF65-F5344CB8AC3E}">
        <p14:creationId xmlns:p14="http://schemas.microsoft.com/office/powerpoint/2010/main" val="34401641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z</a:t>
            </a:r>
            <a:r>
              <a:rPr lang="en-US" dirty="0" smtClean="0"/>
              <a:t>-test</a:t>
            </a:r>
            <a:endParaRPr lang="en-US" dirty="0"/>
          </a:p>
        </p:txBody>
      </p:sp>
      <p:sp>
        <p:nvSpPr>
          <p:cNvPr id="3" name="Content Placeholder 2"/>
          <p:cNvSpPr>
            <a:spLocks noGrp="1"/>
          </p:cNvSpPr>
          <p:nvPr>
            <p:ph idx="1"/>
          </p:nvPr>
        </p:nvSpPr>
        <p:spPr/>
        <p:txBody>
          <a:bodyPr>
            <a:normAutofit/>
          </a:bodyPr>
          <a:lstStyle/>
          <a:p>
            <a:r>
              <a:rPr lang="en-US" dirty="0" smtClean="0"/>
              <a:t>Does sample perform differently than general population (known: </a:t>
            </a:r>
            <a:r>
              <a:rPr lang="en-US" dirty="0"/>
              <a:t>μ &amp; </a:t>
            </a:r>
            <a:r>
              <a:rPr lang="en-US" dirty="0" err="1" smtClean="0"/>
              <a:t>σ</a:t>
            </a:r>
            <a:r>
              <a:rPr lang="en-US" dirty="0" smtClean="0"/>
              <a:t>)?</a:t>
            </a:r>
          </a:p>
          <a:p>
            <a:endParaRPr lang="en-US" dirty="0"/>
          </a:p>
          <a:p>
            <a:endParaRPr lang="en-US" dirty="0" smtClean="0"/>
          </a:p>
          <a:p>
            <a:endParaRPr lang="en-US" dirty="0"/>
          </a:p>
          <a:p>
            <a:r>
              <a:rPr lang="en-US" dirty="0" smtClean="0"/>
              <a:t>Now what?</a:t>
            </a:r>
          </a:p>
          <a:p>
            <a:pPr lvl="1"/>
            <a:r>
              <a:rPr lang="en-US" dirty="0" smtClean="0"/>
              <a:t>Determine </a:t>
            </a:r>
            <a:r>
              <a:rPr lang="en-US" i="1" dirty="0" err="1" smtClean="0"/>
              <a:t>z</a:t>
            </a:r>
            <a:r>
              <a:rPr lang="en-US" i="1" baseline="-25000" dirty="0" err="1" smtClean="0"/>
              <a:t>critical</a:t>
            </a:r>
            <a:r>
              <a:rPr lang="en-US" dirty="0" smtClean="0"/>
              <a:t> values for your α</a:t>
            </a:r>
          </a:p>
          <a:p>
            <a:pPr lvl="1"/>
            <a:r>
              <a:rPr lang="en-US" dirty="0"/>
              <a:t>Must “beat” ±1.64 for α = .10, 2-</a:t>
            </a:r>
            <a:r>
              <a:rPr lang="en-US" dirty="0" smtClean="0"/>
              <a:t>tailed, to reject null</a:t>
            </a:r>
          </a:p>
          <a:p>
            <a:pPr lvl="1"/>
            <a:r>
              <a:rPr lang="en-US" dirty="0" smtClean="0"/>
              <a:t>Must “beat” ±1.96 for α = .05, 2-tailed</a:t>
            </a:r>
            <a:r>
              <a:rPr lang="en-US" dirty="0"/>
              <a:t>, to reject </a:t>
            </a:r>
            <a:r>
              <a:rPr lang="en-US" dirty="0" smtClean="0"/>
              <a:t>null</a:t>
            </a:r>
          </a:p>
          <a:p>
            <a:pPr lvl="1"/>
            <a:r>
              <a:rPr lang="en-US" dirty="0" smtClean="0"/>
              <a:t>Must </a:t>
            </a:r>
            <a:r>
              <a:rPr lang="en-US" dirty="0"/>
              <a:t>“beat” </a:t>
            </a:r>
            <a:r>
              <a:rPr lang="en-US" dirty="0" smtClean="0"/>
              <a:t>±2.32 </a:t>
            </a:r>
            <a:r>
              <a:rPr lang="en-US" dirty="0"/>
              <a:t>for α = .</a:t>
            </a:r>
            <a:r>
              <a:rPr lang="en-US" dirty="0" smtClean="0"/>
              <a:t>01</a:t>
            </a:r>
            <a:r>
              <a:rPr lang="en-US" dirty="0"/>
              <a:t>, 2-</a:t>
            </a:r>
            <a:r>
              <a:rPr lang="en-US" dirty="0" smtClean="0"/>
              <a:t>tailed</a:t>
            </a:r>
            <a:r>
              <a:rPr lang="en-US" dirty="0"/>
              <a:t>, to reject null</a:t>
            </a:r>
          </a:p>
          <a:p>
            <a:pPr lvl="1"/>
            <a:endParaRPr lang="en-US" dirty="0" smtClean="0"/>
          </a:p>
          <a:p>
            <a:pPr lvl="1"/>
            <a:endParaRPr lang="en-US" dirty="0"/>
          </a:p>
        </p:txBody>
      </p:sp>
      <p:graphicFrame>
        <p:nvGraphicFramePr>
          <p:cNvPr id="4" name="Object 3"/>
          <p:cNvGraphicFramePr>
            <a:graphicFrameLocks noChangeAspect="1"/>
          </p:cNvGraphicFramePr>
          <p:nvPr>
            <p:extLst/>
          </p:nvPr>
        </p:nvGraphicFramePr>
        <p:xfrm>
          <a:off x="5070475" y="2686051"/>
          <a:ext cx="1887538" cy="1001713"/>
        </p:xfrm>
        <a:graphic>
          <a:graphicData uri="http://schemas.openxmlformats.org/presentationml/2006/ole">
            <mc:AlternateContent xmlns:mc="http://schemas.openxmlformats.org/markup-compatibility/2006">
              <mc:Choice xmlns:v="urn:schemas-microsoft-com:vml" Requires="v">
                <p:oleObj spid="_x0000_s1026" name="Equation" r:id="rId3" imgW="812800" imgH="431800" progId="Equation.3">
                  <p:embed/>
                </p:oleObj>
              </mc:Choice>
              <mc:Fallback>
                <p:oleObj name="Equation" r:id="rId3" imgW="812800" imgH="431800" progId="Equation.3">
                  <p:embed/>
                  <p:pic>
                    <p:nvPicPr>
                      <p:cNvPr id="0" name=""/>
                      <p:cNvPicPr/>
                      <p:nvPr/>
                    </p:nvPicPr>
                    <p:blipFill>
                      <a:blip r:embed="rId4"/>
                      <a:stretch>
                        <a:fillRect/>
                      </a:stretch>
                    </p:blipFill>
                    <p:spPr>
                      <a:xfrm>
                        <a:off x="5070475" y="2686051"/>
                        <a:ext cx="1887538" cy="1001713"/>
                      </a:xfrm>
                      <a:prstGeom prst="rect">
                        <a:avLst/>
                      </a:prstGeom>
                    </p:spPr>
                  </p:pic>
                </p:oleObj>
              </mc:Fallback>
            </mc:AlternateContent>
          </a:graphicData>
        </a:graphic>
      </p:graphicFrame>
    </p:spTree>
    <p:extLst>
      <p:ext uri="{BB962C8B-B14F-4D97-AF65-F5344CB8AC3E}">
        <p14:creationId xmlns:p14="http://schemas.microsoft.com/office/powerpoint/2010/main" val="253619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r>
              <a:rPr lang="en-US" sz="2000" b="1" dirty="0">
                <a:solidFill>
                  <a:srgbClr val="FF6666"/>
                </a:solidFill>
                <a:latin typeface="Courier New"/>
                <a:cs typeface="Courier New"/>
              </a:rPr>
              <a:t>)</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a:t>
            </a:r>
            <a:r>
              <a:rPr lang="hu-HU" sz="2000" b="1" dirty="0">
                <a:solidFill>
                  <a:srgbClr val="FF6666"/>
                </a:solidFill>
                <a:latin typeface="Courier New"/>
                <a:cs typeface="Courier New"/>
              </a:rPr>
              <a:t>(pz_up,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2"/>
          <a:srcRect t="4437" b="4437"/>
          <a:stretch>
            <a:fillRect/>
          </a:stretch>
        </p:blipFill>
        <p:spPr/>
      </p:pic>
      <p:sp>
        <p:nvSpPr>
          <p:cNvPr id="5" name="Rectangle 4"/>
          <p:cNvSpPr/>
          <p:nvPr/>
        </p:nvSpPr>
        <p:spPr>
          <a:xfrm>
            <a:off x="1981200" y="31407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20358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4245610"/>
            <a:ext cx="2209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191000" y="4245610"/>
            <a:ext cx="18161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65937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r>
              <a:rPr lang="en-US" sz="2000" b="1" dirty="0">
                <a:solidFill>
                  <a:srgbClr val="FF6666"/>
                </a:solidFill>
                <a:latin typeface="Courier New"/>
                <a:cs typeface="Courier New"/>
              </a:rPr>
              <a:t>)</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a:t>
            </a:r>
            <a:r>
              <a:rPr lang="hu-HU" sz="2000" b="1" dirty="0">
                <a:solidFill>
                  <a:srgbClr val="FF6666"/>
                </a:solidFill>
                <a:latin typeface="Courier New"/>
                <a:cs typeface="Courier New"/>
              </a:rPr>
              <a:t>(pz_up,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2"/>
          <a:srcRect t="4437" b="4437"/>
          <a:stretch>
            <a:fillRect/>
          </a:stretch>
        </p:blipFill>
        <p:spPr/>
      </p:pic>
    </p:spTree>
    <p:extLst>
      <p:ext uri="{BB962C8B-B14F-4D97-AF65-F5344CB8AC3E}">
        <p14:creationId xmlns:p14="http://schemas.microsoft.com/office/powerpoint/2010/main" val="14824940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Two-tailed p-values more generally…	</a:t>
            </a:r>
            <a:endParaRPr lang="en-US" dirty="0"/>
          </a:p>
        </p:txBody>
      </p:sp>
      <p:sp>
        <p:nvSpPr>
          <p:cNvPr id="3" name="Content Placeholder 2"/>
          <p:cNvSpPr>
            <a:spLocks noGrp="1"/>
          </p:cNvSpPr>
          <p:nvPr>
            <p:ph idx="1"/>
          </p:nvPr>
        </p:nvSpPr>
        <p:spPr/>
        <p:txBody>
          <a:bodyPr>
            <a:normAutofit/>
          </a:bodyPr>
          <a:lstStyle/>
          <a:p>
            <a:pPr marL="0" indent="0">
              <a:buNone/>
            </a:pPr>
            <a:r>
              <a:rPr lang="en-US" b="1" dirty="0">
                <a:solidFill>
                  <a:srgbClr val="FF6666"/>
                </a:solidFill>
                <a:latin typeface="Courier New"/>
                <a:cs typeface="Courier New"/>
              </a:rPr>
              <a:t>pz_1tail &lt;- min(</a:t>
            </a:r>
            <a:r>
              <a:rPr lang="en-US" b="1" dirty="0" err="1">
                <a:solidFill>
                  <a:srgbClr val="FF6666"/>
                </a:solidFill>
                <a:latin typeface="Courier New"/>
                <a:cs typeface="Courier New"/>
              </a:rPr>
              <a:t>pnorm</a:t>
            </a:r>
            <a:r>
              <a:rPr lang="en-US" b="1" dirty="0">
                <a:solidFill>
                  <a:srgbClr val="FF6666"/>
                </a:solidFill>
                <a:latin typeface="Courier New"/>
                <a:cs typeface="Courier New"/>
              </a:rPr>
              <a:t>(z), 1 - </a:t>
            </a:r>
            <a:r>
              <a:rPr lang="en-US" b="1" dirty="0" err="1">
                <a:solidFill>
                  <a:srgbClr val="FF6666"/>
                </a:solidFill>
                <a:latin typeface="Courier New"/>
                <a:cs typeface="Courier New"/>
              </a:rPr>
              <a:t>pnorm</a:t>
            </a:r>
            <a:r>
              <a:rPr lang="en-US" b="1" dirty="0">
                <a:solidFill>
                  <a:srgbClr val="FF6666"/>
                </a:solidFill>
                <a:latin typeface="Courier New"/>
                <a:cs typeface="Courier New"/>
              </a:rPr>
              <a:t>(z))</a:t>
            </a:r>
          </a:p>
          <a:p>
            <a:pPr marL="0" indent="0">
              <a:buNone/>
            </a:pPr>
            <a:r>
              <a:rPr lang="en-US" b="1" dirty="0">
                <a:solidFill>
                  <a:srgbClr val="FF6666"/>
                </a:solidFill>
                <a:latin typeface="Courier New"/>
                <a:cs typeface="Courier New"/>
              </a:rPr>
              <a:t>pz_2tail &lt;- </a:t>
            </a:r>
            <a:r>
              <a:rPr lang="en-US" b="1" dirty="0" smtClean="0">
                <a:solidFill>
                  <a:srgbClr val="FF6666"/>
                </a:solidFill>
                <a:latin typeface="Courier New"/>
                <a:cs typeface="Courier New"/>
              </a:rPr>
              <a:t>2 * pz_1tail</a:t>
            </a:r>
            <a:endParaRPr lang="en-US" b="1" dirty="0">
              <a:solidFill>
                <a:srgbClr val="FF6666"/>
              </a:solidFill>
              <a:latin typeface="Courier New"/>
              <a:cs typeface="Courier New"/>
            </a:endParaRPr>
          </a:p>
          <a:p>
            <a:pPr marL="0" indent="0">
              <a:buNone/>
            </a:pPr>
            <a:r>
              <a:rPr lang="en-US" b="1" dirty="0" smtClean="0">
                <a:solidFill>
                  <a:srgbClr val="FF6666"/>
                </a:solidFill>
                <a:latin typeface="Courier New"/>
                <a:cs typeface="Courier New"/>
              </a:rPr>
              <a:t>pz_2tail</a:t>
            </a:r>
          </a:p>
          <a:p>
            <a:pPr marL="0" indent="0">
              <a:buNone/>
            </a:pPr>
            <a:r>
              <a:rPr lang="en-US" b="1" dirty="0">
                <a:latin typeface="Courier New"/>
                <a:cs typeface="Courier New"/>
              </a:rPr>
              <a:t>[1] 0.0955807</a:t>
            </a:r>
          </a:p>
        </p:txBody>
      </p:sp>
      <p:pic>
        <p:nvPicPr>
          <p:cNvPr id="6" name="Picture 5" descr="two_tail_iq-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1334" y="3403601"/>
            <a:ext cx="4836158" cy="3454399"/>
          </a:xfrm>
          <a:prstGeom prst="rect">
            <a:avLst/>
          </a:prstGeom>
        </p:spPr>
      </p:pic>
      <p:sp>
        <p:nvSpPr>
          <p:cNvPr id="7" name="TextBox 6"/>
          <p:cNvSpPr txBox="1"/>
          <p:nvPr/>
        </p:nvSpPr>
        <p:spPr>
          <a:xfrm>
            <a:off x="7008138" y="3586666"/>
            <a:ext cx="1443024" cy="369332"/>
          </a:xfrm>
          <a:prstGeom prst="rect">
            <a:avLst/>
          </a:prstGeom>
          <a:noFill/>
        </p:spPr>
        <p:txBody>
          <a:bodyPr wrap="none" rtlCol="0">
            <a:spAutoFit/>
          </a:bodyPr>
          <a:lstStyle/>
          <a:p>
            <a:r>
              <a:rPr lang="en-US" i="1" dirty="0">
                <a:solidFill>
                  <a:prstClr val="black"/>
                </a:solidFill>
                <a:latin typeface="Gill Sans"/>
                <a:cs typeface="Gill Sans"/>
                <a:sym typeface="Wingdings"/>
              </a:rPr>
              <a:t> </a:t>
            </a:r>
            <a:r>
              <a:rPr lang="en-US" i="1" dirty="0">
                <a:solidFill>
                  <a:prstClr val="black"/>
                </a:solidFill>
                <a:latin typeface="Gill Sans"/>
                <a:cs typeface="Gill Sans"/>
              </a:rPr>
              <a:t>p = .0955</a:t>
            </a:r>
            <a:endParaRPr lang="en-US" i="1" dirty="0">
              <a:solidFill>
                <a:prstClr val="black"/>
              </a:solidFill>
              <a:latin typeface="Gill Sans"/>
              <a:cs typeface="Gill Sans"/>
            </a:endParaRPr>
          </a:p>
        </p:txBody>
      </p:sp>
    </p:spTree>
    <p:extLst>
      <p:ext uri="{BB962C8B-B14F-4D97-AF65-F5344CB8AC3E}">
        <p14:creationId xmlns:p14="http://schemas.microsoft.com/office/powerpoint/2010/main" val="20052404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When the null hypothesis is </a:t>
            </a:r>
            <a:r>
              <a:rPr lang="en-US" sz="4400" cap="none" dirty="0">
                <a:solidFill>
                  <a:srgbClr val="FF6666"/>
                </a:solidFill>
              </a:rPr>
              <a:t>true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a:t>
            </a:r>
            <a:r>
              <a:rPr lang="en-US" sz="5400" dirty="0">
                <a:solidFill>
                  <a:schemeClr val="tx1"/>
                </a:solidFill>
                <a:latin typeface="Lobster Two"/>
                <a:cs typeface="Lobster Two"/>
              </a:rPr>
              <a:t>sample </a:t>
            </a:r>
            <a:r>
              <a:rPr lang="en-US" sz="5400" dirty="0">
                <a:solidFill>
                  <a:schemeClr val="tx1"/>
                </a:solidFill>
                <a:latin typeface="Lobster Two"/>
                <a:cs typeface="Lobster Two"/>
              </a:rPr>
              <a:t>z</a:t>
            </a:r>
            <a:r>
              <a:rPr lang="en-US" sz="5400" dirty="0">
                <a:solidFill>
                  <a:schemeClr val="tx1"/>
                </a:solidFill>
                <a:latin typeface="Lobster Two"/>
                <a:cs typeface="Lobster Two"/>
              </a:rPr>
              <a:t>-test</a:t>
            </a:r>
          </a:p>
          <a:p>
            <a:pPr algn="ctr"/>
            <a:r>
              <a:rPr lang="en-US" sz="5400" dirty="0">
                <a:solidFill>
                  <a:schemeClr val="tx1"/>
                </a:solidFill>
                <a:latin typeface="Lobster Two"/>
                <a:cs typeface="Lobster Two"/>
              </a:rPr>
              <a:t>n</a:t>
            </a:r>
            <a:r>
              <a:rPr lang="en-US" sz="5400" dirty="0">
                <a:solidFill>
                  <a:schemeClr val="tx1"/>
                </a:solidFill>
                <a:latin typeface="Lobster Two"/>
                <a:cs typeface="Lobster Two"/>
              </a:rPr>
              <a:t> = 25</a:t>
            </a:r>
            <a:endParaRPr lang="en-US" sz="5400" dirty="0">
              <a:solidFill>
                <a:schemeClr val="tx1"/>
              </a:solidFill>
              <a:latin typeface="Lobster Two"/>
              <a:cs typeface="Lobster Two"/>
            </a:endParaRPr>
          </a:p>
        </p:txBody>
      </p:sp>
      <p:pic>
        <p:nvPicPr>
          <p:cNvPr id="4" name="Picture 3"/>
          <p:cNvPicPr>
            <a:picLocks noChangeAspect="1"/>
          </p:cNvPicPr>
          <p:nvPr/>
        </p:nvPicPr>
        <p:blipFill>
          <a:blip r:embed="rId2"/>
          <a:stretch>
            <a:fillRect/>
          </a:stretch>
        </p:blipFill>
        <p:spPr>
          <a:xfrm>
            <a:off x="4762500" y="3828351"/>
            <a:ext cx="2832100" cy="419100"/>
          </a:xfrm>
          <a:prstGeom prst="rect">
            <a:avLst/>
          </a:prstGeom>
        </p:spPr>
      </p:pic>
    </p:spTree>
    <p:extLst>
      <p:ext uri="{BB962C8B-B14F-4D97-AF65-F5344CB8AC3E}">
        <p14:creationId xmlns:p14="http://schemas.microsoft.com/office/powerpoint/2010/main" val="7785101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D</a:t>
            </a:r>
            <a:r>
              <a:rPr lang="en-US" dirty="0">
                <a:solidFill>
                  <a:prstClr val="white"/>
                </a:solidFill>
                <a:latin typeface="Lato" charset="0"/>
                <a:ea typeface="Lato" charset="0"/>
                <a:cs typeface="Lato" charset="0"/>
              </a:rPr>
              <a:t>ifferences between population mean and sample mean (100 samples) when null is </a:t>
            </a:r>
            <a:r>
              <a:rPr lang="en-US" b="1" dirty="0">
                <a:solidFill>
                  <a:srgbClr val="FF6666"/>
                </a:solidFill>
                <a:latin typeface="Lato" charset="0"/>
                <a:ea typeface="Lato" charset="0"/>
                <a:cs typeface="Lato" charset="0"/>
              </a:rPr>
              <a:t>true</a:t>
            </a:r>
            <a:endParaRPr lang="en-US" b="1" dirty="0">
              <a:solidFill>
                <a:srgbClr val="FF6666"/>
              </a:solidFill>
              <a:latin typeface="Lato" charset="0"/>
              <a:ea typeface="Lato" charset="0"/>
              <a:cs typeface="Lato" charset="0"/>
            </a:endParaRPr>
          </a:p>
        </p:txBody>
      </p:sp>
      <p:pic>
        <p:nvPicPr>
          <p:cNvPr id="5" name="Picture 4" descr="null_1samp_z-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41087"/>
            <a:ext cx="9144000" cy="6531429"/>
          </a:xfrm>
          <a:prstGeom prst="rect">
            <a:avLst/>
          </a:prstGeom>
        </p:spPr>
      </p:pic>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4565716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ull_1samp_z-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3" name="TextBox 2"/>
          <p:cNvSpPr txBox="1"/>
          <p:nvPr/>
        </p:nvSpPr>
        <p:spPr>
          <a:xfrm>
            <a:off x="1524000" y="-12700"/>
            <a:ext cx="9144000" cy="615553"/>
          </a:xfrm>
          <a:prstGeom prst="rect">
            <a:avLst/>
          </a:prstGeom>
          <a:noFill/>
        </p:spPr>
        <p:txBody>
          <a:bodyPr wrap="square" rtlCol="0">
            <a:spAutoFit/>
          </a:bodyPr>
          <a:lstStyle/>
          <a:p>
            <a:r>
              <a:rPr lang="en-US" sz="1600" dirty="0">
                <a:solidFill>
                  <a:prstClr val="white"/>
                </a:solidFill>
                <a:latin typeface="Lato" charset="0"/>
                <a:ea typeface="Lato" charset="0"/>
                <a:cs typeface="Lato" charset="0"/>
              </a:rPr>
              <a:t>100 z-statistics (absolute value) when null is </a:t>
            </a:r>
            <a:r>
              <a:rPr lang="en-US" sz="1600" b="1" dirty="0">
                <a:solidFill>
                  <a:srgbClr val="FF6666"/>
                </a:solidFill>
                <a:latin typeface="Lato" charset="0"/>
                <a:ea typeface="Lato" charset="0"/>
                <a:cs typeface="Lato" charset="0"/>
              </a:rPr>
              <a:t>true</a:t>
            </a:r>
            <a:r>
              <a:rPr lang="en-US" sz="1600" dirty="0">
                <a:solidFill>
                  <a:prstClr val="white"/>
                </a:solidFill>
                <a:latin typeface="Lato" charset="0"/>
                <a:ea typeface="Lato" charset="0"/>
                <a:cs typeface="Lato" charset="0"/>
              </a:rPr>
              <a:t>: 7</a:t>
            </a:r>
            <a:r>
              <a:rPr lang="en-US" sz="1600" dirty="0">
                <a:solidFill>
                  <a:prstClr val="white"/>
                </a:solidFill>
                <a:latin typeface="Lato" charset="0"/>
                <a:ea typeface="Lato" charset="0"/>
                <a:cs typeface="Lato" charset="0"/>
              </a:rPr>
              <a:t>% false positives using z-</a:t>
            </a:r>
            <a:r>
              <a:rPr lang="en-US" sz="1600" dirty="0">
                <a:solidFill>
                  <a:prstClr val="white"/>
                </a:solidFill>
                <a:latin typeface="Lato" charset="0"/>
                <a:ea typeface="Lato" charset="0"/>
                <a:cs typeface="Lato" charset="0"/>
              </a:rPr>
              <a:t>test (𝛂 = .05/2)</a:t>
            </a:r>
            <a:endParaRPr lang="en-US" sz="1600" dirty="0">
              <a:solidFill>
                <a:prstClr val="white"/>
              </a:solidFill>
              <a:latin typeface="Lato" charset="0"/>
              <a:ea typeface="Lato" charset="0"/>
              <a:cs typeface="Lato" charset="0"/>
            </a:endParaRPr>
          </a:p>
          <a:p>
            <a:endParaRPr lang="en-US" b="1" dirty="0">
              <a:solidFill>
                <a:srgbClr val="FF6666"/>
              </a:solidFill>
              <a:latin typeface="Gill Sans"/>
              <a:cs typeface="Gill Sans"/>
            </a:endParaRPr>
          </a:p>
        </p:txBody>
      </p:sp>
      <p:pic>
        <p:nvPicPr>
          <p:cNvPr id="5" name="Picture 4"/>
          <p:cNvPicPr>
            <a:picLocks noChangeAspect="1"/>
          </p:cNvPicPr>
          <p:nvPr/>
        </p:nvPicPr>
        <p:blipFill>
          <a:blip r:embed="rId3"/>
          <a:stretch>
            <a:fillRect/>
          </a:stretch>
        </p:blipFill>
        <p:spPr>
          <a:xfrm>
            <a:off x="5029200" y="620931"/>
            <a:ext cx="2832100" cy="419100"/>
          </a:xfrm>
          <a:prstGeom prst="rect">
            <a:avLst/>
          </a:prstGeom>
        </p:spPr>
      </p:pic>
    </p:spTree>
    <p:extLst>
      <p:ext uri="{BB962C8B-B14F-4D97-AF65-F5344CB8AC3E}">
        <p14:creationId xmlns:p14="http://schemas.microsoft.com/office/powerpoint/2010/main" val="1289391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ull_1samp_z-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5" name="TextBox 4"/>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true</a:t>
            </a:r>
            <a:r>
              <a:rPr lang="en-US" dirty="0">
                <a:solidFill>
                  <a:prstClr val="white"/>
                </a:solidFill>
                <a:latin typeface="Lato" charset="0"/>
                <a:ea typeface="Lato" charset="0"/>
                <a:cs typeface="Lato" charset="0"/>
              </a:rPr>
              <a:t>: 7% false positives using z-</a:t>
            </a:r>
            <a:r>
              <a:rPr lang="en-US" dirty="0">
                <a:solidFill>
                  <a:prstClr val="white"/>
                </a:solidFill>
                <a:latin typeface="Lato" charset="0"/>
                <a:ea typeface="Lato" charset="0"/>
                <a:cs typeface="Lato" charset="0"/>
              </a:rPr>
              <a:t>test (𝛂 = .05/2)</a:t>
            </a:r>
          </a:p>
          <a:p>
            <a:endParaRPr lang="en-US" dirty="0">
              <a:solidFill>
                <a:prstClr val="black"/>
              </a:solidFill>
              <a:latin typeface="Lato" charset="0"/>
              <a:ea typeface="Lato" charset="0"/>
              <a:cs typeface="Lato" charset="0"/>
            </a:endParaRPr>
          </a:p>
        </p:txBody>
      </p:sp>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8527118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Remember, statistics</a:t>
            </a:r>
            <a:r>
              <a:rPr lang="is-IS" dirty="0" smtClean="0"/>
              <a:t>…</a:t>
            </a:r>
            <a:endParaRPr lang="en-US" dirty="0"/>
          </a:p>
        </p:txBody>
      </p:sp>
      <p:sp>
        <p:nvSpPr>
          <p:cNvPr id="4" name="Content Placeholder 3"/>
          <p:cNvSpPr>
            <a:spLocks noGrp="1"/>
          </p:cNvSpPr>
          <p:nvPr>
            <p:ph idx="1"/>
          </p:nvPr>
        </p:nvSpPr>
        <p:spPr/>
        <p:txBody>
          <a:bodyPr>
            <a:normAutofit/>
          </a:bodyPr>
          <a:lstStyle/>
          <a:p>
            <a:r>
              <a:rPr lang="en-US" dirty="0" smtClean="0"/>
              <a:t>2 </a:t>
            </a:r>
            <a:r>
              <a:rPr lang="en-US" dirty="0"/>
              <a:t>main reasons we love </a:t>
            </a:r>
            <a:r>
              <a:rPr lang="en-US" dirty="0" smtClean="0"/>
              <a:t>them:</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estimators</a:t>
            </a:r>
            <a:r>
              <a:rPr lang="en-US" b="1" dirty="0"/>
              <a:t> </a:t>
            </a:r>
            <a:r>
              <a:rPr lang="en-US" dirty="0"/>
              <a:t>for </a:t>
            </a:r>
            <a:r>
              <a:rPr lang="en-US" dirty="0" smtClean="0"/>
              <a:t>population parameters </a:t>
            </a:r>
            <a:r>
              <a:rPr lang="en-US" dirty="0"/>
              <a:t>we care </a:t>
            </a:r>
            <a:r>
              <a:rPr lang="en-US" dirty="0" smtClean="0"/>
              <a:t>about</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test statistics</a:t>
            </a:r>
            <a:r>
              <a:rPr lang="en-US" dirty="0"/>
              <a:t>, i.e. the basis for a hypothesis test </a:t>
            </a:r>
            <a:endParaRPr lang="en-US" dirty="0" smtClean="0"/>
          </a:p>
          <a:p>
            <a:pPr lvl="1"/>
            <a:endParaRPr lang="en-US" dirty="0"/>
          </a:p>
        </p:txBody>
      </p:sp>
      <p:pic>
        <p:nvPicPr>
          <p:cNvPr id="3" name="Picture 2"/>
          <p:cNvPicPr>
            <a:picLocks noChangeAspect="1"/>
          </p:cNvPicPr>
          <p:nvPr/>
        </p:nvPicPr>
        <p:blipFill>
          <a:blip r:embed="rId2"/>
          <a:stretch>
            <a:fillRect/>
          </a:stretch>
        </p:blipFill>
        <p:spPr>
          <a:xfrm>
            <a:off x="8394701" y="5556536"/>
            <a:ext cx="2273299" cy="1301464"/>
          </a:xfrm>
          <a:prstGeom prst="rect">
            <a:avLst/>
          </a:prstGeom>
        </p:spPr>
      </p:pic>
    </p:spTree>
    <p:extLst>
      <p:ext uri="{BB962C8B-B14F-4D97-AF65-F5344CB8AC3E}">
        <p14:creationId xmlns:p14="http://schemas.microsoft.com/office/powerpoint/2010/main" val="14244866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flipH="1">
            <a:off x="2014280" y="4889500"/>
            <a:ext cx="1313121" cy="1981200"/>
          </a:xfrm>
          <a:prstGeom prst="rect">
            <a:avLst/>
          </a:prstGeom>
        </p:spPr>
      </p:pic>
      <p:sp>
        <p:nvSpPr>
          <p:cNvPr id="2" name="Title 1"/>
          <p:cNvSpPr>
            <a:spLocks noGrp="1"/>
          </p:cNvSpPr>
          <p:nvPr>
            <p:ph type="title"/>
          </p:nvPr>
        </p:nvSpPr>
        <p:spPr/>
        <p:txBody>
          <a:bodyPr/>
          <a:lstStyle/>
          <a:p>
            <a:r>
              <a:rPr lang="en-US" dirty="0" smtClean="0"/>
              <a:t>Confusion matrix</a:t>
            </a:r>
            <a:endParaRPr lang="en-US" dirty="0"/>
          </a:p>
        </p:txBody>
      </p:sp>
      <p:graphicFrame>
        <p:nvGraphicFramePr>
          <p:cNvPr id="4" name="Content Placeholder 3"/>
          <p:cNvGraphicFramePr>
            <a:graphicFrameLocks noGrp="1"/>
          </p:cNvGraphicFramePr>
          <p:nvPr>
            <p:ph idx="1"/>
            <p:extLst/>
          </p:nvPr>
        </p:nvGraphicFramePr>
        <p:xfrm>
          <a:off x="1981200" y="1600200"/>
          <a:ext cx="8229600" cy="3210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gridSpan="2">
                  <a:txBody>
                    <a:bodyPr/>
                    <a:lstStyle/>
                    <a:p>
                      <a:pPr algn="ctr"/>
                      <a:r>
                        <a:rPr lang="en-US" dirty="0" smtClean="0">
                          <a:solidFill>
                            <a:schemeClr val="tx1"/>
                          </a:solidFill>
                          <a:latin typeface="Lato" charset="0"/>
                          <a:ea typeface="Lato" charset="0"/>
                          <a:cs typeface="Lato" charset="0"/>
                        </a:rPr>
                        <a:t>Call based on observed data</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hMerge="1">
                  <a:txBody>
                    <a:bodyPr/>
                    <a:lstStyle/>
                    <a:p>
                      <a:endParaRPr lang="en-US" dirty="0">
                        <a:solidFill>
                          <a:schemeClr val="tx1"/>
                        </a:solidFill>
                        <a:latin typeface="Gill Sans"/>
                        <a:cs typeface="Gill Sans"/>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b="1" dirty="0" smtClean="0">
                          <a:solidFill>
                            <a:schemeClr val="tx1"/>
                          </a:solidFill>
                          <a:latin typeface="Lato" charset="0"/>
                          <a:ea typeface="Lato" charset="0"/>
                          <a:cs typeface="Lato" charset="0"/>
                        </a:rPr>
                        <a:t>True state of the world</a:t>
                      </a:r>
                      <a:endParaRPr lang="en-US" b="1"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Fail to reject 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57150" cap="flat" cmpd="sng" algn="ctr">
                      <a:solidFill>
                        <a:srgbClr val="FF6666"/>
                      </a:solidFill>
                      <a:prstDash val="solid"/>
                      <a:round/>
                      <a:headEnd type="none" w="med" len="med"/>
                      <a:tailEnd type="none" w="med" len="med"/>
                    </a:lnB>
                    <a:solidFill>
                      <a:schemeClr val="bg1">
                        <a:lumMod val="85000"/>
                      </a:schemeClr>
                    </a:solidFill>
                  </a:tcPr>
                </a:tc>
                <a:tc>
                  <a:txBody>
                    <a:bodyPr/>
                    <a:lstStyle/>
                    <a:p>
                      <a:pPr algn="ctr"/>
                      <a:r>
                        <a:rPr lang="en-US" dirty="0" smtClean="0">
                          <a:solidFill>
                            <a:schemeClr val="tx1"/>
                          </a:solidFill>
                          <a:latin typeface="Lato" charset="0"/>
                          <a:ea typeface="Lato" charset="0"/>
                          <a:cs typeface="Lato" charset="0"/>
                        </a:rPr>
                        <a:t>Reject 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endParaRPr lang="en-US">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dirty="0" smtClean="0">
                          <a:solidFill>
                            <a:schemeClr val="tx1"/>
                          </a:solidFill>
                          <a:latin typeface="Lato" charset="0"/>
                          <a:ea typeface="Lato" charset="0"/>
                          <a:cs typeface="Lato" charset="0"/>
                        </a:rPr>
                        <a:t>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57150" cap="flat" cmpd="sng" algn="ctr">
                      <a:solidFill>
                        <a:srgbClr val="FF6666"/>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True negative</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1 – 𝝰</a:t>
                      </a:r>
                    </a:p>
                  </a:txBody>
                  <a:tcPr>
                    <a:lnL w="57150" cap="flat" cmpd="sng" algn="ctr">
                      <a:solidFill>
                        <a:srgbClr val="FF6666"/>
                      </a:solidFill>
                      <a:prstDash val="solid"/>
                      <a:round/>
                      <a:headEnd type="none" w="med" len="med"/>
                      <a:tailEnd type="none" w="med" len="med"/>
                    </a:lnL>
                    <a:lnR w="57150" cap="flat" cmpd="sng" algn="ctr">
                      <a:solidFill>
                        <a:srgbClr val="FF6666"/>
                      </a:solidFill>
                      <a:prstDash val="solid"/>
                      <a:round/>
                      <a:headEnd type="none" w="med" len="med"/>
                      <a:tailEnd type="none" w="med" len="med"/>
                    </a:lnR>
                    <a:lnT w="57150" cap="flat" cmpd="sng" algn="ctr">
                      <a:solidFill>
                        <a:srgbClr val="FF6666"/>
                      </a:solidFill>
                      <a:prstDash val="solid"/>
                      <a:round/>
                      <a:headEnd type="none" w="med" len="med"/>
                      <a:tailEnd type="none" w="med" len="med"/>
                    </a:lnT>
                    <a:lnB w="57150" cap="flat" cmpd="sng" algn="ctr">
                      <a:solidFill>
                        <a:srgbClr val="FF6666"/>
                      </a:solidFill>
                      <a:prstDash val="solid"/>
                      <a:round/>
                      <a:headEnd type="none" w="med" len="med"/>
                      <a:tailEnd type="none" w="med" len="med"/>
                    </a:lnB>
                    <a:solidFill>
                      <a:schemeClr val="accent3">
                        <a:lumMod val="60000"/>
                        <a:lumOff val="40000"/>
                      </a:schemeClr>
                    </a:solidFill>
                  </a:tcPr>
                </a:tc>
                <a:tc>
                  <a:txBody>
                    <a:bodyPr/>
                    <a:lstStyle/>
                    <a:p>
                      <a:pPr algn="ctr"/>
                      <a:r>
                        <a:rPr lang="en-US" dirty="0" smtClean="0">
                          <a:solidFill>
                            <a:schemeClr val="tx1"/>
                          </a:solidFill>
                          <a:latin typeface="Lato" charset="0"/>
                          <a:ea typeface="Lato" charset="0"/>
                          <a:cs typeface="Lato" charset="0"/>
                        </a:rPr>
                        <a:t>False positive</a:t>
                      </a:r>
                    </a:p>
                    <a:p>
                      <a:pPr algn="ctr"/>
                      <a:r>
                        <a:rPr lang="en-US" dirty="0" smtClean="0">
                          <a:solidFill>
                            <a:schemeClr val="tx1"/>
                          </a:solidFill>
                          <a:latin typeface="Lato" charset="0"/>
                          <a:ea typeface="Lato" charset="0"/>
                          <a:cs typeface="Lato" charset="0"/>
                        </a:rPr>
                        <a:t>Type I error</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𝝰</a:t>
                      </a:r>
                    </a:p>
                  </a:txBody>
                  <a:tcPr>
                    <a:lnL w="57150" cap="flat" cmpd="sng" algn="ctr">
                      <a:solidFill>
                        <a:srgbClr val="FF6666"/>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 true H</a:t>
                      </a:r>
                      <a:r>
                        <a:rPr lang="en-US" baseline="-25000" dirty="0" smtClean="0">
                          <a:solidFill>
                            <a:schemeClr val="tx1"/>
                          </a:solidFill>
                          <a:latin typeface="Lato" charset="0"/>
                          <a:ea typeface="Lato" charset="0"/>
                          <a:cs typeface="Lato" charset="0"/>
                        </a:rPr>
                        <a:t>0</a:t>
                      </a:r>
                      <a:r>
                        <a:rPr lang="en-US" baseline="0" dirty="0" smtClean="0">
                          <a:solidFill>
                            <a:schemeClr val="tx1"/>
                          </a:solidFill>
                          <a:latin typeface="Lato" charset="0"/>
                          <a:ea typeface="Lato" charset="0"/>
                          <a:cs typeface="Lato" charset="0"/>
                        </a:rPr>
                        <a:t>’s</a:t>
                      </a:r>
                      <a:endParaRPr lang="en-US" dirty="0" smtClean="0">
                        <a:solidFill>
                          <a:schemeClr val="tx1"/>
                        </a:solidFill>
                        <a:latin typeface="Lato" charset="0"/>
                        <a:ea typeface="Lato" charset="0"/>
                        <a:cs typeface="Lato" charset="0"/>
                      </a:endParaRPr>
                    </a:p>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dirty="0" smtClean="0">
                          <a:solidFill>
                            <a:schemeClr val="tx1"/>
                          </a:solidFill>
                          <a:latin typeface="Lato" charset="0"/>
                          <a:ea typeface="Lato" charset="0"/>
                          <a:cs typeface="Lato" charset="0"/>
                        </a:rPr>
                        <a:t>H</a:t>
                      </a:r>
                      <a:r>
                        <a:rPr lang="en-US" baseline="-25000" dirty="0" smtClean="0">
                          <a:solidFill>
                            <a:schemeClr val="tx1"/>
                          </a:solidFill>
                          <a:latin typeface="Lato" charset="0"/>
                          <a:ea typeface="Lato" charset="0"/>
                          <a:cs typeface="Lato" charset="0"/>
                        </a:rPr>
                        <a:t>1</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False negative</a:t>
                      </a:r>
                    </a:p>
                    <a:p>
                      <a:pPr algn="ctr"/>
                      <a:r>
                        <a:rPr lang="en-US" dirty="0" smtClean="0">
                          <a:solidFill>
                            <a:schemeClr val="tx1"/>
                          </a:solidFill>
                          <a:latin typeface="Lato" charset="0"/>
                          <a:ea typeface="Lato" charset="0"/>
                          <a:cs typeface="Lato" charset="0"/>
                        </a:rPr>
                        <a:t>Type II error</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Lato" charset="0"/>
                          <a:ea typeface="Lato" charset="0"/>
                          <a:cs typeface="Lato" charset="0"/>
                        </a:rPr>
                        <a:t>𝛃</a:t>
                      </a:r>
                      <a:endParaRPr lang="en-US" dirty="0" smtClean="0">
                        <a:solidFill>
                          <a:schemeClr val="tx1"/>
                        </a:solidFill>
                        <a:latin typeface="Lato" charset="0"/>
                        <a:ea typeface="Lato" charset="0"/>
                        <a:cs typeface="Lato" charset="0"/>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57150" cap="flat" cmpd="sng" algn="ctr">
                      <a:solidFill>
                        <a:srgbClr val="FF6666"/>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60000"/>
                        <a:lumOff val="40000"/>
                      </a:schemeClr>
                    </a:solidFill>
                  </a:tcPr>
                </a:tc>
                <a:tc>
                  <a:txBody>
                    <a:bodyPr/>
                    <a:lstStyle/>
                    <a:p>
                      <a:pPr algn="ctr"/>
                      <a:r>
                        <a:rPr lang="en-US" dirty="0" smtClean="0">
                          <a:solidFill>
                            <a:schemeClr val="tx1"/>
                          </a:solidFill>
                          <a:latin typeface="Lato" charset="0"/>
                          <a:ea typeface="Lato" charset="0"/>
                          <a:cs typeface="Lato" charset="0"/>
                        </a:rPr>
                        <a:t>True positive</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1 – </a:t>
                      </a:r>
                      <a:r>
                        <a:rPr lang="en-US" dirty="0" smtClean="0">
                          <a:latin typeface="Lato" charset="0"/>
                          <a:ea typeface="Lato" charset="0"/>
                          <a:cs typeface="Lato" charset="0"/>
                        </a:rPr>
                        <a:t>𝛃</a:t>
                      </a:r>
                      <a:endParaRPr lang="en-US" dirty="0" smtClean="0">
                        <a:solidFill>
                          <a:schemeClr val="tx1"/>
                        </a:solidFill>
                        <a:latin typeface="Lato" charset="0"/>
                        <a:ea typeface="Lato" charset="0"/>
                        <a:cs typeface="Lato" charset="0"/>
                      </a:endParaRPr>
                    </a:p>
                    <a:p>
                      <a:pPr algn="ctr"/>
                      <a:endParaRPr lang="en-US" dirty="0" smtClean="0">
                        <a:solidFill>
                          <a:schemeClr val="tx1"/>
                        </a:solidFill>
                        <a:latin typeface="Lato" charset="0"/>
                        <a:ea typeface="Lato" charset="0"/>
                        <a:cs typeface="Lato" charset="0"/>
                      </a:endParaRPr>
                    </a:p>
                  </a:txBody>
                  <a:tcPr>
                    <a:lnL w="12700" cap="flat" cmpd="sng" algn="ctr">
                      <a:solidFill>
                        <a:prstClr val="black"/>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 true H</a:t>
                      </a:r>
                      <a:r>
                        <a:rPr lang="en-US" baseline="-25000" dirty="0" smtClean="0">
                          <a:solidFill>
                            <a:schemeClr val="tx1"/>
                          </a:solidFill>
                          <a:latin typeface="Lato" charset="0"/>
                          <a:ea typeface="Lato" charset="0"/>
                          <a:cs typeface="Lato" charset="0"/>
                        </a:rPr>
                        <a:t>1</a:t>
                      </a:r>
                      <a:r>
                        <a:rPr lang="en-US" baseline="0" dirty="0" smtClean="0">
                          <a:solidFill>
                            <a:schemeClr val="tx1"/>
                          </a:solidFill>
                          <a:latin typeface="Lato" charset="0"/>
                          <a:ea typeface="Lato" charset="0"/>
                          <a:cs typeface="Lato" charset="0"/>
                        </a:rPr>
                        <a:t>’s</a:t>
                      </a:r>
                      <a:endParaRPr lang="en-US" dirty="0" smtClean="0">
                        <a:solidFill>
                          <a:schemeClr val="tx1"/>
                        </a:solidFill>
                        <a:latin typeface="Lato" charset="0"/>
                        <a:ea typeface="Lato" charset="0"/>
                        <a:cs typeface="Lato" charset="0"/>
                      </a:endParaRPr>
                    </a:p>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dirty="0" smtClean="0">
                          <a:solidFill>
                            <a:schemeClr val="tx1"/>
                          </a:solidFill>
                          <a:latin typeface="Lato" charset="0"/>
                          <a:ea typeface="Lato" charset="0"/>
                          <a:cs typeface="Lato" charset="0"/>
                        </a:rPr>
                        <a:t># rejected H</a:t>
                      </a:r>
                      <a:r>
                        <a:rPr lang="en-US" baseline="-25000" dirty="0" smtClean="0">
                          <a:solidFill>
                            <a:schemeClr val="tx1"/>
                          </a:solidFill>
                          <a:latin typeface="Lato" charset="0"/>
                          <a:ea typeface="Lato" charset="0"/>
                          <a:cs typeface="Lato" charset="0"/>
                        </a:rPr>
                        <a:t>0</a:t>
                      </a:r>
                      <a:r>
                        <a:rPr lang="en-US" baseline="0" dirty="0" smtClean="0">
                          <a:solidFill>
                            <a:schemeClr val="tx1"/>
                          </a:solidFill>
                          <a:latin typeface="Lato" charset="0"/>
                          <a:ea typeface="Lato" charset="0"/>
                          <a:cs typeface="Lato" charset="0"/>
                        </a:rPr>
                        <a:t>’s</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dirty="0" smtClean="0">
                          <a:solidFill>
                            <a:schemeClr val="tx1"/>
                          </a:solidFill>
                          <a:latin typeface="Lato" charset="0"/>
                          <a:ea typeface="Lato" charset="0"/>
                          <a:cs typeface="Lato" charset="0"/>
                        </a:rPr>
                        <a:t># total tests</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sp>
        <p:nvSpPr>
          <p:cNvPr id="6" name="Cloud Callout 5"/>
          <p:cNvSpPr/>
          <p:nvPr/>
        </p:nvSpPr>
        <p:spPr>
          <a:xfrm>
            <a:off x="3878580" y="4889500"/>
            <a:ext cx="6332220" cy="1727200"/>
          </a:xfrm>
          <a:prstGeom prst="cloudCallout">
            <a:avLst>
              <a:gd name="adj1" fmla="val -63921"/>
              <a:gd name="adj2" fmla="val -29412"/>
            </a:avLst>
          </a:prstGeom>
          <a:no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nchor="ctr" anchorCtr="1"/>
          <a:lstStyle/>
          <a:p>
            <a:pPr algn="ctr"/>
            <a:r>
              <a:rPr lang="en-US" sz="4000" b="1" dirty="0">
                <a:solidFill>
                  <a:srgbClr val="FF6666"/>
                </a:solidFill>
                <a:latin typeface="Lobster Two"/>
                <a:cs typeface="Lobster Two"/>
              </a:rPr>
              <a:t>If the null is true…</a:t>
            </a:r>
            <a:endParaRPr lang="en-US" sz="4000" b="1" dirty="0">
              <a:solidFill>
                <a:srgbClr val="FF6666"/>
              </a:solidFill>
              <a:latin typeface="Lobster Two"/>
              <a:cs typeface="Lobster Two"/>
            </a:endParaRPr>
          </a:p>
        </p:txBody>
      </p:sp>
    </p:spTree>
    <p:extLst>
      <p:ext uri="{BB962C8B-B14F-4D97-AF65-F5344CB8AC3E}">
        <p14:creationId xmlns:p14="http://schemas.microsoft.com/office/powerpoint/2010/main" val="7496021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flipH="1">
            <a:off x="2014280" y="4889500"/>
            <a:ext cx="1313121" cy="1981200"/>
          </a:xfrm>
          <a:prstGeom prst="rect">
            <a:avLst/>
          </a:prstGeom>
        </p:spPr>
      </p:pic>
      <p:sp>
        <p:nvSpPr>
          <p:cNvPr id="2" name="Title 1"/>
          <p:cNvSpPr>
            <a:spLocks noGrp="1"/>
          </p:cNvSpPr>
          <p:nvPr>
            <p:ph type="title"/>
          </p:nvPr>
        </p:nvSpPr>
        <p:spPr/>
        <p:txBody>
          <a:bodyPr/>
          <a:lstStyle/>
          <a:p>
            <a:r>
              <a:rPr lang="en-US" dirty="0" smtClean="0"/>
              <a:t>Confusion matrix</a:t>
            </a:r>
            <a:endParaRPr lang="en-US" dirty="0"/>
          </a:p>
        </p:txBody>
      </p:sp>
      <p:graphicFrame>
        <p:nvGraphicFramePr>
          <p:cNvPr id="4" name="Content Placeholder 3"/>
          <p:cNvGraphicFramePr>
            <a:graphicFrameLocks noGrp="1"/>
          </p:cNvGraphicFramePr>
          <p:nvPr>
            <p:ph idx="1"/>
            <p:extLst/>
          </p:nvPr>
        </p:nvGraphicFramePr>
        <p:xfrm>
          <a:off x="1981200" y="1600200"/>
          <a:ext cx="8229600" cy="3210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gridSpan="2">
                  <a:txBody>
                    <a:bodyPr/>
                    <a:lstStyle/>
                    <a:p>
                      <a:pPr algn="ctr"/>
                      <a:r>
                        <a:rPr lang="en-US" dirty="0" smtClean="0">
                          <a:solidFill>
                            <a:schemeClr val="tx1"/>
                          </a:solidFill>
                          <a:latin typeface="Lato" charset="0"/>
                          <a:ea typeface="Lato" charset="0"/>
                          <a:cs typeface="Lato" charset="0"/>
                        </a:rPr>
                        <a:t>Call based on observed data</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hMerge="1">
                  <a:txBody>
                    <a:bodyPr/>
                    <a:lstStyle/>
                    <a:p>
                      <a:endParaRPr lang="en-US" dirty="0">
                        <a:solidFill>
                          <a:schemeClr val="tx1"/>
                        </a:solidFill>
                        <a:latin typeface="Gill Sans"/>
                        <a:cs typeface="Gill Sans"/>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b="1" dirty="0" smtClean="0">
                          <a:solidFill>
                            <a:schemeClr val="tx1"/>
                          </a:solidFill>
                          <a:latin typeface="Lato" charset="0"/>
                          <a:ea typeface="Lato" charset="0"/>
                          <a:cs typeface="Lato" charset="0"/>
                        </a:rPr>
                        <a:t>True state of the world</a:t>
                      </a:r>
                      <a:endParaRPr lang="en-US" b="1"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Fail to reject 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ctr"/>
                      <a:r>
                        <a:rPr lang="en-US" dirty="0" smtClean="0">
                          <a:solidFill>
                            <a:schemeClr val="tx1"/>
                          </a:solidFill>
                          <a:latin typeface="Lato" charset="0"/>
                          <a:ea typeface="Lato" charset="0"/>
                          <a:cs typeface="Lato" charset="0"/>
                        </a:rPr>
                        <a:t>Reject 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endParaRPr lang="en-US">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dirty="0" smtClean="0">
                          <a:solidFill>
                            <a:schemeClr val="tx1"/>
                          </a:solidFill>
                          <a:latin typeface="Lato" charset="0"/>
                          <a:ea typeface="Lato" charset="0"/>
                          <a:cs typeface="Lato" charset="0"/>
                        </a:rPr>
                        <a:t>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True negative</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1 – 𝝰</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57150" cap="flat" cmpd="sng" algn="ctr">
                      <a:solidFill>
                        <a:srgbClr val="FF6666"/>
                      </a:solidFill>
                      <a:prstDash val="solid"/>
                      <a:round/>
                      <a:headEnd type="none" w="med" len="med"/>
                      <a:tailEnd type="none" w="med" len="med"/>
                    </a:lnB>
                    <a:solidFill>
                      <a:schemeClr val="accent3">
                        <a:lumMod val="60000"/>
                        <a:lumOff val="40000"/>
                      </a:schemeClr>
                    </a:solidFill>
                  </a:tcPr>
                </a:tc>
                <a:tc>
                  <a:txBody>
                    <a:bodyPr/>
                    <a:lstStyle/>
                    <a:p>
                      <a:pPr algn="ctr"/>
                      <a:r>
                        <a:rPr lang="en-US" dirty="0" smtClean="0">
                          <a:solidFill>
                            <a:schemeClr val="tx1"/>
                          </a:solidFill>
                          <a:latin typeface="Lato" charset="0"/>
                          <a:ea typeface="Lato" charset="0"/>
                          <a:cs typeface="Lato" charset="0"/>
                        </a:rPr>
                        <a:t>False positive</a:t>
                      </a:r>
                    </a:p>
                    <a:p>
                      <a:pPr algn="ctr"/>
                      <a:r>
                        <a:rPr lang="en-US" dirty="0" smtClean="0">
                          <a:solidFill>
                            <a:schemeClr val="tx1"/>
                          </a:solidFill>
                          <a:latin typeface="Lato" charset="0"/>
                          <a:ea typeface="Lato" charset="0"/>
                          <a:cs typeface="Lato" charset="0"/>
                        </a:rPr>
                        <a:t>Type I error</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𝝰</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 true H</a:t>
                      </a:r>
                      <a:r>
                        <a:rPr lang="en-US" baseline="-25000" dirty="0" smtClean="0">
                          <a:solidFill>
                            <a:schemeClr val="tx1"/>
                          </a:solidFill>
                          <a:latin typeface="Lato" charset="0"/>
                          <a:ea typeface="Lato" charset="0"/>
                          <a:cs typeface="Lato" charset="0"/>
                        </a:rPr>
                        <a:t>0</a:t>
                      </a:r>
                      <a:r>
                        <a:rPr lang="en-US" baseline="0" dirty="0" smtClean="0">
                          <a:solidFill>
                            <a:schemeClr val="tx1"/>
                          </a:solidFill>
                          <a:latin typeface="Lato" charset="0"/>
                          <a:ea typeface="Lato" charset="0"/>
                          <a:cs typeface="Lato" charset="0"/>
                        </a:rPr>
                        <a:t>’s</a:t>
                      </a:r>
                      <a:endParaRPr lang="en-US" dirty="0" smtClean="0">
                        <a:solidFill>
                          <a:schemeClr val="tx1"/>
                        </a:solidFill>
                        <a:latin typeface="Lato" charset="0"/>
                        <a:ea typeface="Lato" charset="0"/>
                        <a:cs typeface="Lato" charset="0"/>
                      </a:endParaRPr>
                    </a:p>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dirty="0" smtClean="0">
                          <a:solidFill>
                            <a:schemeClr val="tx1"/>
                          </a:solidFill>
                          <a:latin typeface="Lato" charset="0"/>
                          <a:ea typeface="Lato" charset="0"/>
                          <a:cs typeface="Lato" charset="0"/>
                        </a:rPr>
                        <a:t>H</a:t>
                      </a:r>
                      <a:r>
                        <a:rPr lang="en-US" baseline="-25000" dirty="0" smtClean="0">
                          <a:solidFill>
                            <a:schemeClr val="tx1"/>
                          </a:solidFill>
                          <a:latin typeface="Lato" charset="0"/>
                          <a:ea typeface="Lato" charset="0"/>
                          <a:cs typeface="Lato" charset="0"/>
                        </a:rPr>
                        <a:t>1</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57150" cap="flat" cmpd="sng" algn="ctr">
                      <a:solidFill>
                        <a:srgbClr val="FF6666"/>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False negative</a:t>
                      </a:r>
                    </a:p>
                    <a:p>
                      <a:pPr algn="ctr"/>
                      <a:r>
                        <a:rPr lang="en-US" dirty="0" smtClean="0">
                          <a:solidFill>
                            <a:schemeClr val="tx1"/>
                          </a:solidFill>
                          <a:latin typeface="Lato" charset="0"/>
                          <a:ea typeface="Lato" charset="0"/>
                          <a:cs typeface="Lato" charset="0"/>
                        </a:rPr>
                        <a:t>Type II error</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Lato" charset="0"/>
                          <a:ea typeface="Lato" charset="0"/>
                          <a:cs typeface="Lato" charset="0"/>
                        </a:rPr>
                        <a:t>𝛃</a:t>
                      </a:r>
                      <a:endParaRPr lang="en-US" dirty="0" smtClean="0">
                        <a:solidFill>
                          <a:schemeClr val="tx1"/>
                        </a:solidFill>
                        <a:latin typeface="Lato" charset="0"/>
                        <a:ea typeface="Lato" charset="0"/>
                        <a:cs typeface="Lato" charset="0"/>
                      </a:endParaRPr>
                    </a:p>
                  </a:txBody>
                  <a:tcPr>
                    <a:lnL w="57150" cap="flat" cmpd="sng" algn="ctr">
                      <a:solidFill>
                        <a:srgbClr val="FF6666"/>
                      </a:solidFill>
                      <a:prstDash val="solid"/>
                      <a:round/>
                      <a:headEnd type="none" w="med" len="med"/>
                      <a:tailEnd type="none" w="med" len="med"/>
                    </a:lnL>
                    <a:lnR w="57150" cap="flat" cmpd="sng" algn="ctr">
                      <a:solidFill>
                        <a:srgbClr val="FF6666"/>
                      </a:solidFill>
                      <a:prstDash val="solid"/>
                      <a:round/>
                      <a:headEnd type="none" w="med" len="med"/>
                      <a:tailEnd type="none" w="med" len="med"/>
                    </a:lnR>
                    <a:lnT w="57150" cap="flat" cmpd="sng" algn="ctr">
                      <a:solidFill>
                        <a:srgbClr val="FF6666"/>
                      </a:solidFill>
                      <a:prstDash val="solid"/>
                      <a:round/>
                      <a:headEnd type="none" w="med" len="med"/>
                      <a:tailEnd type="none" w="med" len="med"/>
                    </a:lnT>
                    <a:lnB w="57150" cap="flat" cmpd="sng" algn="ctr">
                      <a:solidFill>
                        <a:srgbClr val="FF6666"/>
                      </a:solidFill>
                      <a:prstDash val="solid"/>
                      <a:round/>
                      <a:headEnd type="none" w="med" len="med"/>
                      <a:tailEnd type="none" w="med" len="med"/>
                    </a:lnB>
                    <a:solidFill>
                      <a:schemeClr val="accent3">
                        <a:lumMod val="60000"/>
                        <a:lumOff val="40000"/>
                      </a:schemeClr>
                    </a:solidFill>
                  </a:tcPr>
                </a:tc>
                <a:tc>
                  <a:txBody>
                    <a:bodyPr/>
                    <a:lstStyle/>
                    <a:p>
                      <a:pPr algn="ctr"/>
                      <a:r>
                        <a:rPr lang="en-US" dirty="0" smtClean="0">
                          <a:solidFill>
                            <a:schemeClr val="tx1"/>
                          </a:solidFill>
                          <a:latin typeface="Lato" charset="0"/>
                          <a:ea typeface="Lato" charset="0"/>
                          <a:cs typeface="Lato" charset="0"/>
                        </a:rPr>
                        <a:t>True positive</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1 – </a:t>
                      </a:r>
                      <a:r>
                        <a:rPr lang="en-US" dirty="0" smtClean="0">
                          <a:latin typeface="Lato" charset="0"/>
                          <a:ea typeface="Lato" charset="0"/>
                          <a:cs typeface="Lato" charset="0"/>
                        </a:rPr>
                        <a:t>𝛃</a:t>
                      </a:r>
                      <a:endParaRPr lang="en-US" dirty="0" smtClean="0">
                        <a:solidFill>
                          <a:schemeClr val="tx1"/>
                        </a:solidFill>
                        <a:latin typeface="Lato" charset="0"/>
                        <a:ea typeface="Lato" charset="0"/>
                        <a:cs typeface="Lato" charset="0"/>
                      </a:endParaRPr>
                    </a:p>
                  </a:txBody>
                  <a:tcPr>
                    <a:lnL w="57150" cap="flat" cmpd="sng" algn="ctr">
                      <a:solidFill>
                        <a:srgbClr val="FF6666"/>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 true H</a:t>
                      </a:r>
                      <a:r>
                        <a:rPr lang="en-US" baseline="-25000" dirty="0" smtClean="0">
                          <a:solidFill>
                            <a:schemeClr val="tx1"/>
                          </a:solidFill>
                          <a:latin typeface="Lato" charset="0"/>
                          <a:ea typeface="Lato" charset="0"/>
                          <a:cs typeface="Lato" charset="0"/>
                        </a:rPr>
                        <a:t>1</a:t>
                      </a:r>
                      <a:r>
                        <a:rPr lang="en-US" baseline="0" dirty="0" smtClean="0">
                          <a:solidFill>
                            <a:schemeClr val="tx1"/>
                          </a:solidFill>
                          <a:latin typeface="Lato" charset="0"/>
                          <a:ea typeface="Lato" charset="0"/>
                          <a:cs typeface="Lato" charset="0"/>
                        </a:rPr>
                        <a:t>’s</a:t>
                      </a:r>
                      <a:endParaRPr lang="en-US" dirty="0" smtClean="0">
                        <a:solidFill>
                          <a:schemeClr val="tx1"/>
                        </a:solidFill>
                        <a:latin typeface="Lato" charset="0"/>
                        <a:ea typeface="Lato" charset="0"/>
                        <a:cs typeface="Lato" charset="0"/>
                      </a:endParaRPr>
                    </a:p>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57150" cap="flat" cmpd="sng" algn="ctr">
                      <a:solidFill>
                        <a:srgbClr val="FF6666"/>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dirty="0" smtClean="0">
                          <a:solidFill>
                            <a:schemeClr val="tx1"/>
                          </a:solidFill>
                          <a:latin typeface="Lato" charset="0"/>
                          <a:ea typeface="Lato" charset="0"/>
                          <a:cs typeface="Lato" charset="0"/>
                        </a:rPr>
                        <a:t># rejected H</a:t>
                      </a:r>
                      <a:r>
                        <a:rPr lang="en-US" baseline="-25000" dirty="0" smtClean="0">
                          <a:solidFill>
                            <a:schemeClr val="tx1"/>
                          </a:solidFill>
                          <a:latin typeface="Lato" charset="0"/>
                          <a:ea typeface="Lato" charset="0"/>
                          <a:cs typeface="Lato" charset="0"/>
                        </a:rPr>
                        <a:t>0</a:t>
                      </a:r>
                      <a:r>
                        <a:rPr lang="en-US" baseline="0" dirty="0" smtClean="0">
                          <a:solidFill>
                            <a:schemeClr val="tx1"/>
                          </a:solidFill>
                          <a:latin typeface="Lato" charset="0"/>
                          <a:ea typeface="Lato" charset="0"/>
                          <a:cs typeface="Lato" charset="0"/>
                        </a:rPr>
                        <a:t>’s</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dirty="0" smtClean="0">
                          <a:solidFill>
                            <a:schemeClr val="tx1"/>
                          </a:solidFill>
                          <a:latin typeface="Lato" charset="0"/>
                          <a:ea typeface="Lato" charset="0"/>
                          <a:cs typeface="Lato" charset="0"/>
                        </a:rPr>
                        <a:t># total tests</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sp>
        <p:nvSpPr>
          <p:cNvPr id="6" name="Cloud Callout 5"/>
          <p:cNvSpPr/>
          <p:nvPr/>
        </p:nvSpPr>
        <p:spPr>
          <a:xfrm>
            <a:off x="3878580" y="4889500"/>
            <a:ext cx="6332220" cy="1727200"/>
          </a:xfrm>
          <a:prstGeom prst="cloudCallout">
            <a:avLst>
              <a:gd name="adj1" fmla="val -63921"/>
              <a:gd name="adj2" fmla="val -31618"/>
            </a:avLst>
          </a:prstGeom>
          <a:no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4000" b="1" dirty="0">
                <a:solidFill>
                  <a:srgbClr val="FF6666"/>
                </a:solidFill>
                <a:latin typeface="Lobster Two"/>
                <a:cs typeface="Lobster Two"/>
              </a:rPr>
              <a:t>But… what if we are wrong??</a:t>
            </a:r>
            <a:endParaRPr lang="en-US" sz="4000" b="1" dirty="0">
              <a:solidFill>
                <a:srgbClr val="FF6666"/>
              </a:solidFill>
              <a:latin typeface="Lobster Two"/>
              <a:cs typeface="Lobster Two"/>
            </a:endParaRPr>
          </a:p>
        </p:txBody>
      </p:sp>
    </p:spTree>
    <p:extLst>
      <p:ext uri="{BB962C8B-B14F-4D97-AF65-F5344CB8AC3E}">
        <p14:creationId xmlns:p14="http://schemas.microsoft.com/office/powerpoint/2010/main" val="16382866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3"/>
          <p:cNvSpPr txBox="1">
            <a:spLocks/>
          </p:cNvSpPr>
          <p:nvPr/>
        </p:nvSpPr>
        <p:spPr>
          <a:xfrm>
            <a:off x="2246313" y="1229896"/>
            <a:ext cx="7772400" cy="4585367"/>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6000" dirty="0">
                <a:solidFill>
                  <a:prstClr val="white"/>
                </a:solidFill>
                <a:latin typeface="Lobster Two"/>
                <a:cs typeface="Lobster Two"/>
              </a:rPr>
              <a:t>“Statistics does not tell us </a:t>
            </a:r>
          </a:p>
          <a:p>
            <a:pPr algn="ctr"/>
            <a:r>
              <a:rPr lang="en-US" sz="6000" dirty="0">
                <a:solidFill>
                  <a:prstClr val="white"/>
                </a:solidFill>
                <a:latin typeface="Noto Serif" charset="0"/>
                <a:ea typeface="Noto Serif" charset="0"/>
                <a:cs typeface="Noto Serif" charset="0"/>
              </a:rPr>
              <a:t>whether </a:t>
            </a:r>
          </a:p>
          <a:p>
            <a:pPr algn="ctr"/>
            <a:r>
              <a:rPr lang="en-US" sz="6000" dirty="0">
                <a:solidFill>
                  <a:prstClr val="white"/>
                </a:solidFill>
                <a:latin typeface="Lobster Two"/>
                <a:cs typeface="Lobster Two"/>
              </a:rPr>
              <a:t>we are right. It tell us the </a:t>
            </a:r>
          </a:p>
          <a:p>
            <a:pPr algn="ctr"/>
            <a:r>
              <a:rPr lang="en-US" sz="6000" dirty="0">
                <a:solidFill>
                  <a:prstClr val="white"/>
                </a:solidFill>
                <a:latin typeface="Noto Serif" charset="0"/>
                <a:ea typeface="Noto Serif" charset="0"/>
                <a:cs typeface="Noto Serif" charset="0"/>
              </a:rPr>
              <a:t>chances</a:t>
            </a:r>
            <a:r>
              <a:rPr lang="en-US" sz="6000" dirty="0">
                <a:solidFill>
                  <a:prstClr val="white"/>
                </a:solidFill>
                <a:latin typeface="Lobster Two"/>
                <a:cs typeface="Lobster Two"/>
              </a:rPr>
              <a:t> </a:t>
            </a:r>
          </a:p>
          <a:p>
            <a:pPr algn="ctr"/>
            <a:r>
              <a:rPr lang="en-US" sz="6000" dirty="0">
                <a:solidFill>
                  <a:prstClr val="white"/>
                </a:solidFill>
                <a:latin typeface="Lobster Two"/>
                <a:cs typeface="Lobster Two"/>
              </a:rPr>
              <a:t>of being wrong.”</a:t>
            </a:r>
          </a:p>
        </p:txBody>
      </p:sp>
      <p:sp>
        <p:nvSpPr>
          <p:cNvPr id="3" name="TextBox 2"/>
          <p:cNvSpPr txBox="1"/>
          <p:nvPr/>
        </p:nvSpPr>
        <p:spPr>
          <a:xfrm>
            <a:off x="1524000" y="6563894"/>
            <a:ext cx="9144000" cy="307777"/>
          </a:xfrm>
          <a:prstGeom prst="rect">
            <a:avLst/>
          </a:prstGeom>
          <a:noFill/>
        </p:spPr>
        <p:txBody>
          <a:bodyPr wrap="square" rtlCol="0">
            <a:spAutoFit/>
          </a:bodyPr>
          <a:lstStyle/>
          <a:p>
            <a:r>
              <a:rPr lang="en-US" sz="1400" dirty="0">
                <a:solidFill>
                  <a:prstClr val="white"/>
                </a:solidFill>
                <a:latin typeface="Lato" charset="0"/>
                <a:ea typeface="Lato" charset="0"/>
                <a:cs typeface="Lato" charset="0"/>
              </a:rPr>
              <a:t>http://</a:t>
            </a:r>
            <a:r>
              <a:rPr lang="en-US" sz="1400" dirty="0" err="1">
                <a:solidFill>
                  <a:prstClr val="white"/>
                </a:solidFill>
                <a:latin typeface="Lato" charset="0"/>
                <a:ea typeface="Lato" charset="0"/>
                <a:cs typeface="Lato" charset="0"/>
              </a:rPr>
              <a:t>www.nature.com</a:t>
            </a:r>
            <a:r>
              <a:rPr lang="en-US" sz="1400" dirty="0">
                <a:solidFill>
                  <a:prstClr val="white"/>
                </a:solidFill>
                <a:latin typeface="Lato" charset="0"/>
                <a:ea typeface="Lato" charset="0"/>
                <a:cs typeface="Lato" charset="0"/>
              </a:rPr>
              <a:t>/</a:t>
            </a:r>
            <a:r>
              <a:rPr lang="en-US" sz="1400" dirty="0" err="1">
                <a:solidFill>
                  <a:prstClr val="white"/>
                </a:solidFill>
                <a:latin typeface="Lato" charset="0"/>
                <a:ea typeface="Lato" charset="0"/>
                <a:cs typeface="Lato" charset="0"/>
              </a:rPr>
              <a:t>nmeth</a:t>
            </a:r>
            <a:r>
              <a:rPr lang="en-US" sz="1400" dirty="0">
                <a:solidFill>
                  <a:prstClr val="white"/>
                </a:solidFill>
                <a:latin typeface="Lato" charset="0"/>
                <a:ea typeface="Lato" charset="0"/>
                <a:cs typeface="Lato" charset="0"/>
              </a:rPr>
              <a:t>/journal/v10/n9/full/nmeth.2613.html</a:t>
            </a:r>
          </a:p>
        </p:txBody>
      </p:sp>
    </p:spTree>
    <p:extLst>
      <p:ext uri="{BB962C8B-B14F-4D97-AF65-F5344CB8AC3E}">
        <p14:creationId xmlns:p14="http://schemas.microsoft.com/office/powerpoint/2010/main" val="36169382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ways we can be wrong…</a:t>
            </a:r>
            <a:endParaRPr lang="en-US" dirty="0"/>
          </a:p>
        </p:txBody>
      </p:sp>
      <p:sp>
        <p:nvSpPr>
          <p:cNvPr id="3" name="Text Placeholder 2"/>
          <p:cNvSpPr>
            <a:spLocks noGrp="1"/>
          </p:cNvSpPr>
          <p:nvPr>
            <p:ph type="body" idx="1"/>
          </p:nvPr>
        </p:nvSpPr>
        <p:spPr/>
        <p:txBody>
          <a:bodyPr>
            <a:normAutofit fontScale="92500" lnSpcReduction="20000"/>
          </a:bodyPr>
          <a:lstStyle/>
          <a:p>
            <a:r>
              <a:rPr lang="en-US" dirty="0" smtClean="0"/>
              <a:t>Type 1 error (</a:t>
            </a:r>
            <a:r>
              <a:rPr lang="en-US" dirty="0"/>
              <a:t>𝛂</a:t>
            </a:r>
            <a:r>
              <a:rPr lang="en-US" dirty="0" smtClean="0"/>
              <a:t>)</a:t>
            </a:r>
          </a:p>
          <a:p>
            <a:r>
              <a:rPr lang="en-US" dirty="0" smtClean="0"/>
              <a:t>False positive</a:t>
            </a:r>
            <a:endParaRPr lang="en-US" dirty="0"/>
          </a:p>
        </p:txBody>
      </p:sp>
      <p:pic>
        <p:nvPicPr>
          <p:cNvPr id="8" name="Content Placeholder 7"/>
          <p:cNvPicPr>
            <a:picLocks noGrp="1" noChangeAspect="1"/>
          </p:cNvPicPr>
          <p:nvPr>
            <p:ph sz="half" idx="2"/>
          </p:nvPr>
        </p:nvPicPr>
        <p:blipFill>
          <a:blip r:embed="rId2"/>
          <a:srcRect l="16860" r="16860"/>
          <a:stretch>
            <a:fillRect/>
          </a:stretch>
        </p:blipFill>
        <p:spPr/>
      </p:pic>
      <p:sp>
        <p:nvSpPr>
          <p:cNvPr id="5" name="Text Placeholder 4"/>
          <p:cNvSpPr>
            <a:spLocks noGrp="1"/>
          </p:cNvSpPr>
          <p:nvPr>
            <p:ph type="body" sz="quarter" idx="3"/>
          </p:nvPr>
        </p:nvSpPr>
        <p:spPr/>
        <p:txBody>
          <a:bodyPr>
            <a:normAutofit fontScale="92500" lnSpcReduction="20000"/>
          </a:bodyPr>
          <a:lstStyle/>
          <a:p>
            <a:r>
              <a:rPr lang="en-US" dirty="0" smtClean="0">
                <a:latin typeface="Lato" charset="0"/>
                <a:ea typeface="Lato" charset="0"/>
                <a:cs typeface="Lato" charset="0"/>
              </a:rPr>
              <a:t>Type II error (𝛃)</a:t>
            </a:r>
          </a:p>
          <a:p>
            <a:r>
              <a:rPr lang="en-US" dirty="0" smtClean="0">
                <a:latin typeface="Lato" charset="0"/>
                <a:ea typeface="Lato" charset="0"/>
                <a:cs typeface="Lato" charset="0"/>
              </a:rPr>
              <a:t>False negative</a:t>
            </a:r>
            <a:endParaRPr lang="en-US" dirty="0">
              <a:latin typeface="Lato" charset="0"/>
              <a:ea typeface="Lato" charset="0"/>
              <a:cs typeface="Lato" charset="0"/>
            </a:endParaRPr>
          </a:p>
        </p:txBody>
      </p:sp>
      <p:pic>
        <p:nvPicPr>
          <p:cNvPr id="7" name="Content Placeholder 6"/>
          <p:cNvPicPr>
            <a:picLocks noGrp="1" noChangeAspect="1"/>
          </p:cNvPicPr>
          <p:nvPr>
            <p:ph sz="quarter" idx="4"/>
          </p:nvPr>
        </p:nvPicPr>
        <p:blipFill>
          <a:blip r:embed="rId3"/>
          <a:srcRect l="16910" r="16910"/>
          <a:stretch>
            <a:fillRect/>
          </a:stretch>
        </p:blipFill>
        <p:spPr>
          <a:xfrm>
            <a:off x="6278564" y="2438400"/>
            <a:ext cx="3932237" cy="3951288"/>
          </a:xfrm>
        </p:spPr>
      </p:pic>
      <p:sp>
        <p:nvSpPr>
          <p:cNvPr id="9" name="Rectangular Callout 8"/>
          <p:cNvSpPr/>
          <p:nvPr/>
        </p:nvSpPr>
        <p:spPr>
          <a:xfrm>
            <a:off x="1981200" y="4762500"/>
            <a:ext cx="2032000" cy="457200"/>
          </a:xfrm>
          <a:prstGeom prst="wedgeRectCallout">
            <a:avLst>
              <a:gd name="adj1" fmla="val 13601"/>
              <a:gd name="adj2" fmla="val -181944"/>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r>
              <a:rPr lang="en-US" dirty="0">
                <a:solidFill>
                  <a:srgbClr val="000000"/>
                </a:solidFill>
                <a:latin typeface="Lato" charset="0"/>
                <a:ea typeface="Lato" charset="0"/>
                <a:cs typeface="Lato" charset="0"/>
              </a:rPr>
              <a:t>“You’re pregnant”</a:t>
            </a:r>
            <a:endParaRPr lang="en-US" dirty="0">
              <a:solidFill>
                <a:srgbClr val="000000"/>
              </a:solidFill>
              <a:latin typeface="Lato" charset="0"/>
              <a:ea typeface="Lato" charset="0"/>
              <a:cs typeface="Lato" charset="0"/>
            </a:endParaRPr>
          </a:p>
        </p:txBody>
      </p:sp>
      <p:sp>
        <p:nvSpPr>
          <p:cNvPr id="10" name="Rectangular Callout 9"/>
          <p:cNvSpPr/>
          <p:nvPr/>
        </p:nvSpPr>
        <p:spPr>
          <a:xfrm>
            <a:off x="7454900" y="2781300"/>
            <a:ext cx="1422400" cy="647700"/>
          </a:xfrm>
          <a:prstGeom prst="wedgeRectCallout">
            <a:avLst>
              <a:gd name="adj1" fmla="val -62738"/>
              <a:gd name="adj2" fmla="val 131618"/>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r>
              <a:rPr lang="en-US" dirty="0">
                <a:solidFill>
                  <a:srgbClr val="000000"/>
                </a:solidFill>
                <a:latin typeface="Lato" charset="0"/>
                <a:ea typeface="Lato" charset="0"/>
                <a:cs typeface="Lato" charset="0"/>
              </a:rPr>
              <a:t>“You’re not pregnant”</a:t>
            </a:r>
            <a:endParaRPr lang="en-US" dirty="0">
              <a:solidFill>
                <a:srgbClr val="000000"/>
              </a:solidFill>
              <a:latin typeface="Lato" charset="0"/>
              <a:ea typeface="Lato" charset="0"/>
              <a:cs typeface="Lato" charset="0"/>
            </a:endParaRPr>
          </a:p>
        </p:txBody>
      </p:sp>
    </p:spTree>
    <p:extLst>
      <p:ext uri="{BB962C8B-B14F-4D97-AF65-F5344CB8AC3E}">
        <p14:creationId xmlns:p14="http://schemas.microsoft.com/office/powerpoint/2010/main" val="171125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way we can be wrong…</a:t>
            </a:r>
            <a:endParaRPr lang="en-US" dirty="0"/>
          </a:p>
        </p:txBody>
      </p:sp>
      <p:sp>
        <p:nvSpPr>
          <p:cNvPr id="3" name="Text Placeholder 2"/>
          <p:cNvSpPr>
            <a:spLocks noGrp="1"/>
          </p:cNvSpPr>
          <p:nvPr>
            <p:ph type="body" idx="1"/>
          </p:nvPr>
        </p:nvSpPr>
        <p:spPr/>
        <p:txBody>
          <a:bodyPr>
            <a:normAutofit fontScale="92500" lnSpcReduction="20000"/>
          </a:bodyPr>
          <a:lstStyle/>
          <a:p>
            <a:r>
              <a:rPr lang="en-US" dirty="0" smtClean="0"/>
              <a:t>Type 1 error (</a:t>
            </a:r>
            <a:r>
              <a:rPr lang="en-US" dirty="0"/>
              <a:t>𝛂</a:t>
            </a:r>
            <a:r>
              <a:rPr lang="en-US" dirty="0" smtClean="0"/>
              <a:t>)</a:t>
            </a:r>
          </a:p>
          <a:p>
            <a:r>
              <a:rPr lang="en-US" dirty="0" smtClean="0"/>
              <a:t>False positive</a:t>
            </a:r>
            <a:endParaRPr lang="en-US" dirty="0"/>
          </a:p>
        </p:txBody>
      </p:sp>
      <p:pic>
        <p:nvPicPr>
          <p:cNvPr id="8" name="Content Placeholder 7"/>
          <p:cNvPicPr>
            <a:picLocks noGrp="1" noChangeAspect="1"/>
          </p:cNvPicPr>
          <p:nvPr>
            <p:ph sz="half" idx="2"/>
          </p:nvPr>
        </p:nvPicPr>
        <p:blipFill>
          <a:blip r:embed="rId2"/>
          <a:srcRect l="16860" r="16860"/>
          <a:stretch>
            <a:fillRect/>
          </a:stretch>
        </p:blipFill>
        <p:spPr/>
      </p:pic>
      <p:sp>
        <p:nvSpPr>
          <p:cNvPr id="11" name="Text Placeholder 10"/>
          <p:cNvSpPr>
            <a:spLocks noGrp="1"/>
          </p:cNvSpPr>
          <p:nvPr>
            <p:ph type="body" sz="quarter" idx="3"/>
          </p:nvPr>
        </p:nvSpPr>
        <p:spPr/>
        <p:txBody>
          <a:bodyPr/>
          <a:lstStyle/>
          <a:p>
            <a:r>
              <a:rPr lang="en-US" dirty="0" smtClean="0">
                <a:latin typeface="Lato" charset="0"/>
                <a:ea typeface="Lato" charset="0"/>
                <a:cs typeface="Lato" charset="0"/>
              </a:rPr>
              <a:t>Call: reject H</a:t>
            </a:r>
            <a:r>
              <a:rPr lang="en-US" baseline="-25000" dirty="0" smtClean="0">
                <a:latin typeface="Lato" charset="0"/>
                <a:ea typeface="Lato" charset="0"/>
                <a:cs typeface="Lato" charset="0"/>
              </a:rPr>
              <a:t>0</a:t>
            </a:r>
            <a:endParaRPr lang="en-US" dirty="0">
              <a:latin typeface="Lato" charset="0"/>
              <a:ea typeface="Lato" charset="0"/>
              <a:cs typeface="Lato" charset="0"/>
            </a:endParaRPr>
          </a:p>
        </p:txBody>
      </p:sp>
      <p:sp>
        <p:nvSpPr>
          <p:cNvPr id="6" name="Content Placeholder 5"/>
          <p:cNvSpPr>
            <a:spLocks noGrp="1"/>
          </p:cNvSpPr>
          <p:nvPr>
            <p:ph sz="quarter" idx="4"/>
          </p:nvPr>
        </p:nvSpPr>
        <p:spPr/>
        <p:txBody>
          <a:bodyPr>
            <a:normAutofit/>
          </a:bodyPr>
          <a:lstStyle/>
          <a:p>
            <a:r>
              <a:rPr lang="en-US" dirty="0"/>
              <a:t>If we </a:t>
            </a:r>
            <a:r>
              <a:rPr lang="en-US" dirty="0" smtClean="0"/>
              <a:t>had rejected the null, </a:t>
            </a:r>
            <a:r>
              <a:rPr lang="en-US" dirty="0"/>
              <a:t>it is of course </a:t>
            </a:r>
            <a:r>
              <a:rPr lang="en-US" dirty="0" smtClean="0"/>
              <a:t>possible that we should not have!</a:t>
            </a:r>
          </a:p>
          <a:p>
            <a:r>
              <a:rPr lang="en-US" dirty="0"/>
              <a:t>That is, the true state of the world may be </a:t>
            </a:r>
            <a:r>
              <a:rPr lang="en-US" dirty="0" smtClean="0"/>
              <a:t>H</a:t>
            </a:r>
            <a:r>
              <a:rPr lang="en-US" baseline="-25000" dirty="0" smtClean="0"/>
              <a:t>0</a:t>
            </a:r>
            <a:r>
              <a:rPr lang="en-US" dirty="0" smtClean="0"/>
              <a:t> (he’s not pregnant</a:t>
            </a:r>
            <a:r>
              <a:rPr lang="en-US" dirty="0"/>
              <a:t>), </a:t>
            </a:r>
            <a:r>
              <a:rPr lang="en-US" dirty="0" smtClean="0"/>
              <a:t>but </a:t>
            </a:r>
            <a:r>
              <a:rPr lang="en-US" dirty="0"/>
              <a:t>our sample data </a:t>
            </a:r>
            <a:r>
              <a:rPr lang="en-US" dirty="0" smtClean="0"/>
              <a:t>leads us to reject H</a:t>
            </a:r>
            <a:r>
              <a:rPr lang="en-US" baseline="-25000" dirty="0"/>
              <a:t>0</a:t>
            </a:r>
            <a:r>
              <a:rPr lang="en-US" dirty="0" smtClean="0"/>
              <a:t> and (incorrectly) conclude that he’s pregnant</a:t>
            </a:r>
          </a:p>
          <a:p>
            <a:r>
              <a:rPr lang="en-US" dirty="0" smtClean="0"/>
              <a:t>This is really embarrassing, so we control this: 𝛂 = ?</a:t>
            </a:r>
            <a:endParaRPr lang="en-US" dirty="0"/>
          </a:p>
          <a:p>
            <a:endParaRPr lang="en-US" dirty="0"/>
          </a:p>
        </p:txBody>
      </p:sp>
      <p:sp>
        <p:nvSpPr>
          <p:cNvPr id="9" name="Rectangular Callout 8"/>
          <p:cNvSpPr/>
          <p:nvPr/>
        </p:nvSpPr>
        <p:spPr>
          <a:xfrm>
            <a:off x="1981200" y="4762500"/>
            <a:ext cx="2070100" cy="457200"/>
          </a:xfrm>
          <a:prstGeom prst="wedgeRectCallout">
            <a:avLst>
              <a:gd name="adj1" fmla="val 13601"/>
              <a:gd name="adj2" fmla="val -181944"/>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r>
              <a:rPr lang="en-US" dirty="0">
                <a:solidFill>
                  <a:srgbClr val="000000"/>
                </a:solidFill>
                <a:latin typeface="Lato" charset="0"/>
                <a:ea typeface="Lato" charset="0"/>
                <a:cs typeface="Lato" charset="0"/>
              </a:rPr>
              <a:t>“You’re pregnant”</a:t>
            </a:r>
            <a:endParaRPr lang="en-US" dirty="0">
              <a:solidFill>
                <a:srgbClr val="000000"/>
              </a:solidFill>
              <a:latin typeface="Lato" charset="0"/>
              <a:ea typeface="Lato" charset="0"/>
              <a:cs typeface="Lato" charset="0"/>
            </a:endParaRPr>
          </a:p>
        </p:txBody>
      </p:sp>
    </p:spTree>
    <p:extLst>
      <p:ext uri="{BB962C8B-B14F-4D97-AF65-F5344CB8AC3E}">
        <p14:creationId xmlns:p14="http://schemas.microsoft.com/office/powerpoint/2010/main" val="20484032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other way we can be wrong…</a:t>
            </a:r>
            <a:endParaRPr lang="en-US" dirty="0"/>
          </a:p>
        </p:txBody>
      </p:sp>
      <p:sp>
        <p:nvSpPr>
          <p:cNvPr id="3" name="Text Placeholder 2"/>
          <p:cNvSpPr>
            <a:spLocks noGrp="1"/>
          </p:cNvSpPr>
          <p:nvPr>
            <p:ph type="body" idx="1"/>
          </p:nvPr>
        </p:nvSpPr>
        <p:spPr/>
        <p:txBody>
          <a:bodyPr>
            <a:normAutofit/>
          </a:bodyPr>
          <a:lstStyle/>
          <a:p>
            <a:r>
              <a:rPr lang="en-US" dirty="0" smtClean="0"/>
              <a:t>Call: fail to reject H</a:t>
            </a:r>
            <a:r>
              <a:rPr lang="en-US" baseline="-25000" dirty="0" smtClean="0"/>
              <a:t>0</a:t>
            </a:r>
            <a:endParaRPr lang="en-US" dirty="0"/>
          </a:p>
        </p:txBody>
      </p:sp>
      <p:sp>
        <p:nvSpPr>
          <p:cNvPr id="5" name="Text Placeholder 4"/>
          <p:cNvSpPr>
            <a:spLocks noGrp="1"/>
          </p:cNvSpPr>
          <p:nvPr>
            <p:ph type="body" sz="quarter" idx="3"/>
          </p:nvPr>
        </p:nvSpPr>
        <p:spPr/>
        <p:txBody>
          <a:bodyPr>
            <a:normAutofit fontScale="92500" lnSpcReduction="20000"/>
          </a:bodyPr>
          <a:lstStyle/>
          <a:p>
            <a:r>
              <a:rPr lang="en-US" dirty="0" smtClean="0">
                <a:latin typeface="Lato" charset="0"/>
                <a:ea typeface="Lato" charset="0"/>
                <a:cs typeface="Lato" charset="0"/>
              </a:rPr>
              <a:t>Type II error (𝛃)</a:t>
            </a:r>
          </a:p>
          <a:p>
            <a:r>
              <a:rPr lang="en-US" dirty="0" smtClean="0">
                <a:latin typeface="Lato" charset="0"/>
                <a:ea typeface="Lato" charset="0"/>
                <a:cs typeface="Lato" charset="0"/>
              </a:rPr>
              <a:t>False negative</a:t>
            </a:r>
            <a:endParaRPr lang="en-US" dirty="0">
              <a:latin typeface="Lato" charset="0"/>
              <a:ea typeface="Lato" charset="0"/>
              <a:cs typeface="Lato" charset="0"/>
            </a:endParaRPr>
          </a:p>
        </p:txBody>
      </p:sp>
      <p:pic>
        <p:nvPicPr>
          <p:cNvPr id="7" name="Content Placeholder 6"/>
          <p:cNvPicPr>
            <a:picLocks noGrp="1" noChangeAspect="1"/>
          </p:cNvPicPr>
          <p:nvPr>
            <p:ph sz="quarter" idx="4"/>
          </p:nvPr>
        </p:nvPicPr>
        <p:blipFill>
          <a:blip r:embed="rId2"/>
          <a:srcRect l="16910" r="16910"/>
          <a:stretch>
            <a:fillRect/>
          </a:stretch>
        </p:blipFill>
        <p:spPr>
          <a:xfrm>
            <a:off x="6278564" y="2438400"/>
            <a:ext cx="3932237" cy="3951288"/>
          </a:xfrm>
        </p:spPr>
      </p:pic>
      <p:sp>
        <p:nvSpPr>
          <p:cNvPr id="10" name="Rectangular Callout 9"/>
          <p:cNvSpPr/>
          <p:nvPr/>
        </p:nvSpPr>
        <p:spPr>
          <a:xfrm>
            <a:off x="7454900" y="2781300"/>
            <a:ext cx="1409700" cy="647700"/>
          </a:xfrm>
          <a:prstGeom prst="wedgeRectCallout">
            <a:avLst>
              <a:gd name="adj1" fmla="val -62738"/>
              <a:gd name="adj2" fmla="val 131618"/>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r>
              <a:rPr lang="en-US" dirty="0">
                <a:solidFill>
                  <a:srgbClr val="000000"/>
                </a:solidFill>
                <a:latin typeface="Lato" charset="0"/>
                <a:ea typeface="Lato" charset="0"/>
                <a:cs typeface="Lato" charset="0"/>
              </a:rPr>
              <a:t>“You’re not pregnant”</a:t>
            </a:r>
            <a:endParaRPr lang="en-US" dirty="0">
              <a:solidFill>
                <a:srgbClr val="000000"/>
              </a:solidFill>
              <a:latin typeface="Lato" charset="0"/>
              <a:ea typeface="Lato" charset="0"/>
              <a:cs typeface="Lato" charset="0"/>
            </a:endParaRPr>
          </a:p>
        </p:txBody>
      </p:sp>
      <p:sp>
        <p:nvSpPr>
          <p:cNvPr id="4" name="Content Placeholder 3"/>
          <p:cNvSpPr>
            <a:spLocks noGrp="1"/>
          </p:cNvSpPr>
          <p:nvPr>
            <p:ph sz="half" idx="2"/>
          </p:nvPr>
        </p:nvSpPr>
        <p:spPr/>
        <p:txBody>
          <a:bodyPr>
            <a:normAutofit/>
          </a:bodyPr>
          <a:lstStyle/>
          <a:p>
            <a:r>
              <a:rPr lang="en-US" dirty="0" smtClean="0"/>
              <a:t>If we conclude that we cannot reject the null, it is of course possible that we should have!</a:t>
            </a:r>
            <a:endParaRPr lang="en-US" dirty="0"/>
          </a:p>
          <a:p>
            <a:r>
              <a:rPr lang="en-US" dirty="0" smtClean="0"/>
              <a:t>That is, the true state of the world may be H</a:t>
            </a:r>
            <a:r>
              <a:rPr lang="en-US" baseline="-25000" dirty="0" smtClean="0"/>
              <a:t>1</a:t>
            </a:r>
            <a:r>
              <a:rPr lang="en-US" dirty="0" smtClean="0"/>
              <a:t> (she’s pregnant), but our sample data says we don’t have good enough evidence to reject H</a:t>
            </a:r>
            <a:r>
              <a:rPr lang="en-US" baseline="-25000" dirty="0" smtClean="0"/>
              <a:t>0</a:t>
            </a:r>
            <a:r>
              <a:rPr lang="en-US" dirty="0"/>
              <a:t> </a:t>
            </a:r>
            <a:r>
              <a:rPr lang="en-US" dirty="0" smtClean="0"/>
              <a:t>(she’s not pregnant)</a:t>
            </a:r>
            <a:endParaRPr lang="en-US" dirty="0"/>
          </a:p>
        </p:txBody>
      </p:sp>
    </p:spTree>
    <p:extLst>
      <p:ext uri="{BB962C8B-B14F-4D97-AF65-F5344CB8AC3E}">
        <p14:creationId xmlns:p14="http://schemas.microsoft.com/office/powerpoint/2010/main" val="21422239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II </a:t>
            </a:r>
            <a:r>
              <a:rPr lang="en-US" dirty="0"/>
              <a:t>e</a:t>
            </a:r>
            <a:r>
              <a:rPr lang="en-US" dirty="0" smtClean="0"/>
              <a:t>rrors</a:t>
            </a:r>
            <a:endParaRPr lang="en-US" dirty="0"/>
          </a:p>
        </p:txBody>
      </p:sp>
      <p:sp>
        <p:nvSpPr>
          <p:cNvPr id="4" name="Content Placeholder 3"/>
          <p:cNvSpPr>
            <a:spLocks noGrp="1"/>
          </p:cNvSpPr>
          <p:nvPr>
            <p:ph sz="half" idx="1"/>
          </p:nvPr>
        </p:nvSpPr>
        <p:spPr/>
        <p:txBody>
          <a:bodyPr>
            <a:normAutofit/>
          </a:bodyPr>
          <a:lstStyle/>
          <a:p>
            <a:r>
              <a:rPr lang="en-US" dirty="0" smtClean="0"/>
              <a:t>The one(s) that got away…</a:t>
            </a:r>
            <a:endParaRPr lang="en-US" dirty="0"/>
          </a:p>
        </p:txBody>
      </p:sp>
      <p:pic>
        <p:nvPicPr>
          <p:cNvPr id="8" name="Content Placeholder 7"/>
          <p:cNvPicPr>
            <a:picLocks noGrp="1" noChangeAspect="1"/>
          </p:cNvPicPr>
          <p:nvPr>
            <p:ph sz="half" idx="2"/>
          </p:nvPr>
        </p:nvPicPr>
        <p:blipFill>
          <a:blip r:embed="rId2"/>
          <a:srcRect t="-8415" b="-8415"/>
          <a:stretch>
            <a:fillRect/>
          </a:stretch>
        </p:blipFill>
        <p:spPr/>
      </p:pic>
    </p:spTree>
    <p:extLst>
      <p:ext uri="{BB962C8B-B14F-4D97-AF65-F5344CB8AC3E}">
        <p14:creationId xmlns:p14="http://schemas.microsoft.com/office/powerpoint/2010/main" val="20398419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flipH="1">
            <a:off x="6179820" y="1816662"/>
            <a:ext cx="1758950" cy="2137801"/>
          </a:xfrm>
          <a:prstGeom prst="rect">
            <a:avLst/>
          </a:prstGeom>
        </p:spPr>
      </p:pic>
      <p:pic>
        <p:nvPicPr>
          <p:cNvPr id="4" name="Picture 3"/>
          <p:cNvPicPr>
            <a:picLocks noChangeAspect="1"/>
          </p:cNvPicPr>
          <p:nvPr/>
        </p:nvPicPr>
        <p:blipFill>
          <a:blip r:embed="rId3"/>
          <a:stretch>
            <a:fillRect/>
          </a:stretch>
        </p:blipFill>
        <p:spPr>
          <a:xfrm>
            <a:off x="2526719" y="3768804"/>
            <a:ext cx="1381489" cy="1587500"/>
          </a:xfrm>
          <a:prstGeom prst="rect">
            <a:avLst/>
          </a:prstGeom>
        </p:spPr>
      </p:pic>
      <p:sp>
        <p:nvSpPr>
          <p:cNvPr id="2" name="Title 1"/>
          <p:cNvSpPr>
            <a:spLocks noGrp="1"/>
          </p:cNvSpPr>
          <p:nvPr>
            <p:ph type="title"/>
          </p:nvPr>
        </p:nvSpPr>
        <p:spPr/>
        <p:txBody>
          <a:bodyPr>
            <a:normAutofit/>
          </a:bodyPr>
          <a:lstStyle/>
          <a:p>
            <a:r>
              <a:rPr lang="en-US" dirty="0" smtClean="0"/>
              <a:t>In our aspiring astronauts example…</a:t>
            </a:r>
            <a:endParaRPr lang="en-US" dirty="0"/>
          </a:p>
        </p:txBody>
      </p:sp>
      <p:sp>
        <p:nvSpPr>
          <p:cNvPr id="3" name="Text Placeholder 2"/>
          <p:cNvSpPr>
            <a:spLocks noGrp="1"/>
          </p:cNvSpPr>
          <p:nvPr>
            <p:ph type="body" idx="1"/>
          </p:nvPr>
        </p:nvSpPr>
        <p:spPr/>
        <p:txBody>
          <a:bodyPr>
            <a:normAutofit fontScale="92500" lnSpcReduction="20000"/>
          </a:bodyPr>
          <a:lstStyle/>
          <a:p>
            <a:r>
              <a:rPr lang="en-US" dirty="0" smtClean="0"/>
              <a:t>Type 1 error (</a:t>
            </a:r>
            <a:r>
              <a:rPr lang="en-US" dirty="0"/>
              <a:t>𝛂</a:t>
            </a:r>
            <a:r>
              <a:rPr lang="en-US" dirty="0" smtClean="0"/>
              <a:t>)</a:t>
            </a:r>
          </a:p>
          <a:p>
            <a:r>
              <a:rPr lang="en-US" dirty="0" smtClean="0"/>
              <a:t>False positive</a:t>
            </a:r>
            <a:endParaRPr lang="en-US" dirty="0"/>
          </a:p>
        </p:txBody>
      </p:sp>
      <p:sp>
        <p:nvSpPr>
          <p:cNvPr id="5" name="Text Placeholder 4"/>
          <p:cNvSpPr>
            <a:spLocks noGrp="1"/>
          </p:cNvSpPr>
          <p:nvPr>
            <p:ph type="body" sz="quarter" idx="3"/>
          </p:nvPr>
        </p:nvSpPr>
        <p:spPr/>
        <p:txBody>
          <a:bodyPr>
            <a:normAutofit fontScale="92500" lnSpcReduction="20000"/>
          </a:bodyPr>
          <a:lstStyle/>
          <a:p>
            <a:r>
              <a:rPr lang="en-US" dirty="0" smtClean="0">
                <a:latin typeface="Lato" charset="0"/>
                <a:ea typeface="Lato" charset="0"/>
                <a:cs typeface="Lato" charset="0"/>
              </a:rPr>
              <a:t>Type II error (𝛃)</a:t>
            </a:r>
          </a:p>
          <a:p>
            <a:r>
              <a:rPr lang="en-US" dirty="0" smtClean="0">
                <a:latin typeface="Lato" charset="0"/>
                <a:ea typeface="Lato" charset="0"/>
                <a:cs typeface="Lato" charset="0"/>
              </a:rPr>
              <a:t>False negative</a:t>
            </a:r>
            <a:endParaRPr lang="en-US" dirty="0">
              <a:latin typeface="Lato" charset="0"/>
              <a:ea typeface="Lato" charset="0"/>
              <a:cs typeface="Lato" charset="0"/>
            </a:endParaRPr>
          </a:p>
        </p:txBody>
      </p:sp>
      <p:pic>
        <p:nvPicPr>
          <p:cNvPr id="12" name="Picture 11"/>
          <p:cNvPicPr>
            <a:picLocks noChangeAspect="1"/>
          </p:cNvPicPr>
          <p:nvPr/>
        </p:nvPicPr>
        <p:blipFill>
          <a:blip r:embed="rId2"/>
          <a:stretch>
            <a:fillRect/>
          </a:stretch>
        </p:blipFill>
        <p:spPr>
          <a:xfrm>
            <a:off x="4268470" y="3429562"/>
            <a:ext cx="1758950" cy="2137801"/>
          </a:xfrm>
          <a:prstGeom prst="rect">
            <a:avLst/>
          </a:prstGeom>
        </p:spPr>
      </p:pic>
      <p:pic>
        <p:nvPicPr>
          <p:cNvPr id="13" name="Picture 12"/>
          <p:cNvPicPr>
            <a:picLocks noChangeAspect="1"/>
          </p:cNvPicPr>
          <p:nvPr/>
        </p:nvPicPr>
        <p:blipFill>
          <a:blip r:embed="rId4"/>
          <a:stretch>
            <a:fillRect/>
          </a:stretch>
        </p:blipFill>
        <p:spPr>
          <a:xfrm flipH="1">
            <a:off x="1981201" y="2284412"/>
            <a:ext cx="1375963" cy="1581150"/>
          </a:xfrm>
          <a:prstGeom prst="rect">
            <a:avLst/>
          </a:prstGeom>
        </p:spPr>
      </p:pic>
      <p:pic>
        <p:nvPicPr>
          <p:cNvPr id="17" name="Picture 16"/>
          <p:cNvPicPr>
            <a:picLocks noChangeAspect="1"/>
          </p:cNvPicPr>
          <p:nvPr/>
        </p:nvPicPr>
        <p:blipFill>
          <a:blip r:embed="rId5"/>
          <a:stretch>
            <a:fillRect/>
          </a:stretch>
        </p:blipFill>
        <p:spPr>
          <a:xfrm flipH="1">
            <a:off x="6464300" y="3768805"/>
            <a:ext cx="1352550" cy="1555433"/>
          </a:xfrm>
          <a:prstGeom prst="rect">
            <a:avLst/>
          </a:prstGeom>
        </p:spPr>
      </p:pic>
      <p:sp>
        <p:nvSpPr>
          <p:cNvPr id="9" name="Rectangular Callout 8"/>
          <p:cNvSpPr/>
          <p:nvPr/>
        </p:nvSpPr>
        <p:spPr>
          <a:xfrm>
            <a:off x="1981200" y="5402262"/>
            <a:ext cx="3931920" cy="1216026"/>
          </a:xfrm>
          <a:prstGeom prst="wedgeRectCallout">
            <a:avLst>
              <a:gd name="adj1" fmla="val 1987"/>
              <a:gd name="adj2" fmla="val -88251"/>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dirty="0">
                <a:solidFill>
                  <a:srgbClr val="000000"/>
                </a:solidFill>
                <a:latin typeface="Lato" charset="0"/>
                <a:ea typeface="Lato" charset="0"/>
                <a:cs typeface="Lato" charset="0"/>
              </a:rPr>
              <a:t>Decide:</a:t>
            </a:r>
          </a:p>
          <a:p>
            <a:pPr algn="ctr"/>
            <a:r>
              <a:rPr lang="en-US" dirty="0">
                <a:solidFill>
                  <a:srgbClr val="000000"/>
                </a:solidFill>
                <a:latin typeface="Lato" charset="0"/>
                <a:ea typeface="Lato" charset="0"/>
                <a:cs typeface="Lato" charset="0"/>
              </a:rPr>
              <a:t>“You </a:t>
            </a:r>
            <a:r>
              <a:rPr lang="en-US" b="1" dirty="0">
                <a:solidFill>
                  <a:srgbClr val="000000"/>
                </a:solidFill>
                <a:latin typeface="Lato" charset="0"/>
                <a:ea typeface="Lato" charset="0"/>
                <a:cs typeface="Lato" charset="0"/>
              </a:rPr>
              <a:t>are</a:t>
            </a:r>
            <a:r>
              <a:rPr lang="en-US" dirty="0">
                <a:solidFill>
                  <a:srgbClr val="000000"/>
                </a:solidFill>
                <a:latin typeface="Lato" charset="0"/>
                <a:ea typeface="Lato" charset="0"/>
                <a:cs typeface="Lato" charset="0"/>
              </a:rPr>
              <a:t> smarter than average!” </a:t>
            </a:r>
          </a:p>
          <a:p>
            <a:pPr algn="ctr"/>
            <a:r>
              <a:rPr lang="en-US" dirty="0">
                <a:solidFill>
                  <a:srgbClr val="000000"/>
                </a:solidFill>
                <a:latin typeface="Lato" charset="0"/>
                <a:ea typeface="Lato" charset="0"/>
                <a:cs typeface="Lato" charset="0"/>
              </a:rPr>
              <a:t>Reality:</a:t>
            </a:r>
          </a:p>
          <a:p>
            <a:pPr algn="ctr"/>
            <a:r>
              <a:rPr lang="en-US" dirty="0">
                <a:solidFill>
                  <a:srgbClr val="000000"/>
                </a:solidFill>
                <a:latin typeface="Lato" charset="0"/>
                <a:ea typeface="Lato" charset="0"/>
                <a:cs typeface="Lato" charset="0"/>
              </a:rPr>
              <a:t>but you are actually </a:t>
            </a:r>
            <a:r>
              <a:rPr lang="en-US" b="1" dirty="0">
                <a:solidFill>
                  <a:srgbClr val="000000"/>
                </a:solidFill>
                <a:latin typeface="Lato" charset="0"/>
                <a:ea typeface="Lato" charset="0"/>
                <a:cs typeface="Lato" charset="0"/>
              </a:rPr>
              <a:t>not</a:t>
            </a:r>
            <a:endParaRPr lang="en-US" dirty="0">
              <a:solidFill>
                <a:srgbClr val="000000"/>
              </a:solidFill>
              <a:latin typeface="Lato" charset="0"/>
              <a:ea typeface="Lato" charset="0"/>
              <a:cs typeface="Lato" charset="0"/>
            </a:endParaRPr>
          </a:p>
        </p:txBody>
      </p:sp>
      <p:sp>
        <p:nvSpPr>
          <p:cNvPr id="15" name="Rectangular Callout 14"/>
          <p:cNvSpPr/>
          <p:nvPr/>
        </p:nvSpPr>
        <p:spPr>
          <a:xfrm>
            <a:off x="6464300" y="5402262"/>
            <a:ext cx="4083050" cy="1216026"/>
          </a:xfrm>
          <a:prstGeom prst="wedgeRectCallout">
            <a:avLst>
              <a:gd name="adj1" fmla="val -2511"/>
              <a:gd name="adj2" fmla="val -88251"/>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dirty="0">
                <a:solidFill>
                  <a:srgbClr val="000000"/>
                </a:solidFill>
                <a:latin typeface="Lato" charset="0"/>
                <a:ea typeface="Lato" charset="0"/>
                <a:cs typeface="Lato" charset="0"/>
              </a:rPr>
              <a:t>Decide:</a:t>
            </a:r>
          </a:p>
          <a:p>
            <a:pPr algn="ctr"/>
            <a:r>
              <a:rPr lang="en-US" dirty="0">
                <a:solidFill>
                  <a:srgbClr val="000000"/>
                </a:solidFill>
                <a:latin typeface="Lato" charset="0"/>
                <a:ea typeface="Lato" charset="0"/>
                <a:cs typeface="Lato" charset="0"/>
              </a:rPr>
              <a:t>“You’re </a:t>
            </a:r>
            <a:r>
              <a:rPr lang="en-US" b="1" dirty="0">
                <a:solidFill>
                  <a:srgbClr val="000000"/>
                </a:solidFill>
                <a:latin typeface="Lato" charset="0"/>
                <a:ea typeface="Lato" charset="0"/>
                <a:cs typeface="Lato" charset="0"/>
              </a:rPr>
              <a:t>not</a:t>
            </a:r>
            <a:r>
              <a:rPr lang="en-US" dirty="0">
                <a:solidFill>
                  <a:srgbClr val="000000"/>
                </a:solidFill>
                <a:latin typeface="Lato" charset="0"/>
                <a:ea typeface="Lato" charset="0"/>
                <a:cs typeface="Lato" charset="0"/>
              </a:rPr>
              <a:t> smarter than average!” </a:t>
            </a:r>
          </a:p>
          <a:p>
            <a:pPr algn="ctr"/>
            <a:r>
              <a:rPr lang="en-US" dirty="0">
                <a:solidFill>
                  <a:srgbClr val="000000"/>
                </a:solidFill>
                <a:latin typeface="Lato" charset="0"/>
                <a:ea typeface="Lato" charset="0"/>
                <a:cs typeface="Lato" charset="0"/>
              </a:rPr>
              <a:t>Reality:</a:t>
            </a:r>
          </a:p>
          <a:p>
            <a:pPr algn="ctr"/>
            <a:r>
              <a:rPr lang="en-US" dirty="0">
                <a:solidFill>
                  <a:srgbClr val="000000"/>
                </a:solidFill>
                <a:latin typeface="Lato" charset="0"/>
                <a:ea typeface="Lato" charset="0"/>
                <a:cs typeface="Lato" charset="0"/>
              </a:rPr>
              <a:t>but you </a:t>
            </a:r>
            <a:r>
              <a:rPr lang="en-US" b="1" dirty="0">
                <a:solidFill>
                  <a:srgbClr val="000000"/>
                </a:solidFill>
                <a:latin typeface="Lato" charset="0"/>
                <a:ea typeface="Lato" charset="0"/>
                <a:cs typeface="Lato" charset="0"/>
              </a:rPr>
              <a:t>are</a:t>
            </a:r>
            <a:r>
              <a:rPr lang="en-US" dirty="0">
                <a:solidFill>
                  <a:srgbClr val="000000"/>
                </a:solidFill>
                <a:latin typeface="Lato" charset="0"/>
                <a:ea typeface="Lato" charset="0"/>
                <a:cs typeface="Lato" charset="0"/>
              </a:rPr>
              <a:t> actually</a:t>
            </a:r>
            <a:endParaRPr lang="en-US" dirty="0">
              <a:solidFill>
                <a:srgbClr val="000000"/>
              </a:solidFill>
              <a:latin typeface="Lato" charset="0"/>
              <a:ea typeface="Lato" charset="0"/>
              <a:cs typeface="Lato" charset="0"/>
            </a:endParaRPr>
          </a:p>
        </p:txBody>
      </p:sp>
      <p:pic>
        <p:nvPicPr>
          <p:cNvPr id="6" name="Picture 5"/>
          <p:cNvPicPr>
            <a:picLocks noChangeAspect="1"/>
          </p:cNvPicPr>
          <p:nvPr/>
        </p:nvPicPr>
        <p:blipFill>
          <a:blip r:embed="rId6"/>
          <a:stretch>
            <a:fillRect/>
          </a:stretch>
        </p:blipFill>
        <p:spPr>
          <a:xfrm>
            <a:off x="4179570" y="2212896"/>
            <a:ext cx="1383030" cy="1555909"/>
          </a:xfrm>
          <a:prstGeom prst="rect">
            <a:avLst/>
          </a:prstGeom>
        </p:spPr>
      </p:pic>
      <p:pic>
        <p:nvPicPr>
          <p:cNvPr id="7" name="Picture 6"/>
          <p:cNvPicPr>
            <a:picLocks noChangeAspect="1"/>
          </p:cNvPicPr>
          <p:nvPr/>
        </p:nvPicPr>
        <p:blipFill rotWithShape="1">
          <a:blip r:embed="rId7"/>
          <a:srcRect l="20969" r="19838"/>
          <a:stretch/>
        </p:blipFill>
        <p:spPr>
          <a:xfrm>
            <a:off x="8566150" y="3493784"/>
            <a:ext cx="1981200" cy="1889428"/>
          </a:xfrm>
          <a:prstGeom prst="rect">
            <a:avLst/>
          </a:prstGeom>
        </p:spPr>
      </p:pic>
      <p:pic>
        <p:nvPicPr>
          <p:cNvPr id="10" name="Picture 9"/>
          <p:cNvPicPr>
            <a:picLocks noChangeAspect="1"/>
          </p:cNvPicPr>
          <p:nvPr/>
        </p:nvPicPr>
        <p:blipFill rotWithShape="1">
          <a:blip r:embed="rId8"/>
          <a:srcRect l="35615" t="14320" r="33508" b="14264"/>
          <a:stretch/>
        </p:blipFill>
        <p:spPr>
          <a:xfrm>
            <a:off x="9134176" y="1816662"/>
            <a:ext cx="1076625" cy="1830453"/>
          </a:xfrm>
          <a:prstGeom prst="rect">
            <a:avLst/>
          </a:prstGeom>
        </p:spPr>
      </p:pic>
    </p:spTree>
    <p:extLst>
      <p:ext uri="{BB962C8B-B14F-4D97-AF65-F5344CB8AC3E}">
        <p14:creationId xmlns:p14="http://schemas.microsoft.com/office/powerpoint/2010/main" val="18554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What if:</a:t>
            </a:r>
            <a:br>
              <a:rPr lang="en-US" sz="4400" cap="none" dirty="0">
                <a:solidFill>
                  <a:schemeClr val="tx1"/>
                </a:solidFill>
              </a:rPr>
            </a:br>
            <a:r>
              <a:rPr lang="en-US" sz="4400" cap="none" dirty="0">
                <a:solidFill>
                  <a:schemeClr val="tx1"/>
                </a:solidFill>
              </a:rPr>
              <a:t>the null hypothesis is </a:t>
            </a:r>
            <a:r>
              <a:rPr lang="en-US" sz="4400" cap="none" dirty="0">
                <a:solidFill>
                  <a:srgbClr val="FF6666"/>
                </a:solidFill>
              </a:rPr>
              <a:t>FALSE?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z</a:t>
            </a:r>
            <a:r>
              <a:rPr lang="en-US" sz="5400" dirty="0">
                <a:solidFill>
                  <a:schemeClr val="tx1"/>
                </a:solidFill>
                <a:latin typeface="Lobster Two"/>
                <a:cs typeface="Lobster Two"/>
              </a:rPr>
              <a:t>-test</a:t>
            </a:r>
          </a:p>
          <a:p>
            <a:pPr algn="ctr"/>
            <a:r>
              <a:rPr lang="en-US" sz="5400" dirty="0">
                <a:solidFill>
                  <a:schemeClr val="tx1"/>
                </a:solidFill>
                <a:latin typeface="Lobster Two"/>
                <a:cs typeface="Lobster Two"/>
              </a:rPr>
              <a:t>n = </a:t>
            </a:r>
            <a:r>
              <a:rPr lang="en-US" sz="5400" dirty="0">
                <a:solidFill>
                  <a:schemeClr val="tx1"/>
                </a:solidFill>
                <a:latin typeface="Lobster Two"/>
                <a:cs typeface="Lobster Two"/>
              </a:rPr>
              <a:t>25</a:t>
            </a:r>
            <a:endParaRPr lang="en-US" sz="5400" dirty="0">
              <a:solidFill>
                <a:schemeClr val="tx1"/>
              </a:solidFill>
              <a:latin typeface="Lobster Two"/>
              <a:cs typeface="Lobster Two"/>
            </a:endParaRPr>
          </a:p>
        </p:txBody>
      </p:sp>
      <p:pic>
        <p:nvPicPr>
          <p:cNvPr id="4" name="Picture 3"/>
          <p:cNvPicPr>
            <a:picLocks noChangeAspect="1"/>
          </p:cNvPicPr>
          <p:nvPr/>
        </p:nvPicPr>
        <p:blipFill>
          <a:blip r:embed="rId2"/>
          <a:stretch>
            <a:fillRect/>
          </a:stretch>
        </p:blipFill>
        <p:spPr>
          <a:xfrm>
            <a:off x="4241800" y="3974401"/>
            <a:ext cx="3721100" cy="419100"/>
          </a:xfrm>
          <a:prstGeom prst="rect">
            <a:avLst/>
          </a:prstGeom>
        </p:spPr>
      </p:pic>
    </p:spTree>
    <p:extLst>
      <p:ext uri="{BB962C8B-B14F-4D97-AF65-F5344CB8AC3E}">
        <p14:creationId xmlns:p14="http://schemas.microsoft.com/office/powerpoint/2010/main" val="6200670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lt_1samp_z-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pic>
        <p:nvPicPr>
          <p:cNvPr id="4" name="Picture 3"/>
          <p:cNvPicPr>
            <a:picLocks noChangeAspect="1"/>
          </p:cNvPicPr>
          <p:nvPr/>
        </p:nvPicPr>
        <p:blipFill>
          <a:blip r:embed="rId3"/>
          <a:stretch>
            <a:fillRect/>
          </a:stretch>
        </p:blipFill>
        <p:spPr>
          <a:xfrm>
            <a:off x="4495800" y="621601"/>
            <a:ext cx="3721100" cy="419100"/>
          </a:xfrm>
          <a:prstGeom prst="rect">
            <a:avLst/>
          </a:prstGeom>
        </p:spPr>
      </p:pic>
    </p:spTree>
    <p:extLst>
      <p:ext uri="{BB962C8B-B14F-4D97-AF65-F5344CB8AC3E}">
        <p14:creationId xmlns:p14="http://schemas.microsoft.com/office/powerpoint/2010/main" val="38687499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Aspiring astronauts</a:t>
            </a:r>
            <a:endParaRPr lang="en-US" dirty="0"/>
          </a:p>
        </p:txBody>
      </p:sp>
      <p:sp>
        <p:nvSpPr>
          <p:cNvPr id="3" name="Content Placeholder 2"/>
          <p:cNvSpPr>
            <a:spLocks noGrp="1"/>
          </p:cNvSpPr>
          <p:nvPr>
            <p:ph sz="half" idx="1"/>
          </p:nvPr>
        </p:nvSpPr>
        <p:spPr/>
        <p:txBody>
          <a:bodyPr/>
          <a:lstStyle/>
          <a:p>
            <a:r>
              <a:rPr lang="en-US" dirty="0"/>
              <a:t>Inspired by Alan Shepard, the first American to journey into space, a 14-year-old </a:t>
            </a:r>
            <a:r>
              <a:rPr lang="en-US" dirty="0" smtClean="0"/>
              <a:t>Hillary Rodham from </a:t>
            </a:r>
            <a:r>
              <a:rPr lang="en-US" dirty="0"/>
              <a:t>suburban Chicago wrote a letter to NASA in 1961 asking what she needed to do to become an astronaut. </a:t>
            </a:r>
          </a:p>
        </p:txBody>
      </p:sp>
      <p:pic>
        <p:nvPicPr>
          <p:cNvPr id="5" name="Content Placeholder 4"/>
          <p:cNvPicPr>
            <a:picLocks noGrp="1" noChangeAspect="1"/>
          </p:cNvPicPr>
          <p:nvPr>
            <p:ph sz="half" idx="2"/>
          </p:nvPr>
        </p:nvPicPr>
        <p:blipFill>
          <a:blip r:embed="rId2"/>
          <a:srcRect l="-5005" r="-5005"/>
          <a:stretch>
            <a:fillRect/>
          </a:stretch>
        </p:blipFill>
        <p:spPr/>
      </p:pic>
    </p:spTree>
    <p:extLst>
      <p:ext uri="{BB962C8B-B14F-4D97-AF65-F5344CB8AC3E}">
        <p14:creationId xmlns:p14="http://schemas.microsoft.com/office/powerpoint/2010/main" val="33307391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lt_1samp_z-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a:solidFill>
            <a:schemeClr val="bg2"/>
          </a:solidFill>
        </p:spPr>
      </p:pic>
      <p:sp>
        <p:nvSpPr>
          <p:cNvPr id="4" name="TextBox 3"/>
          <p:cNvSpPr txBox="1"/>
          <p:nvPr/>
        </p:nvSpPr>
        <p:spPr>
          <a:xfrm>
            <a:off x="1524000" y="-12700"/>
            <a:ext cx="9144000" cy="830997"/>
          </a:xfrm>
          <a:prstGeom prst="rect">
            <a:avLst/>
          </a:prstGeom>
          <a:noFill/>
        </p:spPr>
        <p:txBody>
          <a:bodyPr wrap="square" rtlCol="0">
            <a:spAutoFit/>
          </a:bodyPr>
          <a:lstStyle/>
          <a:p>
            <a:r>
              <a:rPr lang="en-US" sz="1600" dirty="0">
                <a:solidFill>
                  <a:prstClr val="white"/>
                </a:solidFill>
                <a:latin typeface="Lato" charset="0"/>
                <a:ea typeface="Lato" charset="0"/>
                <a:cs typeface="Lato" charset="0"/>
              </a:rPr>
              <a:t>100 z-statistics (absolute value) when null is </a:t>
            </a:r>
            <a:r>
              <a:rPr lang="en-US" sz="1600" b="1" dirty="0">
                <a:solidFill>
                  <a:srgbClr val="FF6666"/>
                </a:solidFill>
                <a:latin typeface="Lato" charset="0"/>
                <a:ea typeface="Lato" charset="0"/>
                <a:cs typeface="Lato" charset="0"/>
              </a:rPr>
              <a:t>false</a:t>
            </a:r>
            <a:r>
              <a:rPr lang="en-US" sz="1600" dirty="0">
                <a:solidFill>
                  <a:prstClr val="white"/>
                </a:solidFill>
                <a:latin typeface="Lato" charset="0"/>
                <a:ea typeface="Lato" charset="0"/>
                <a:cs typeface="Lato" charset="0"/>
              </a:rPr>
              <a:t>: 39% false negatives using </a:t>
            </a:r>
            <a:r>
              <a:rPr lang="en-US" sz="1600" dirty="0">
                <a:solidFill>
                  <a:prstClr val="white"/>
                </a:solidFill>
                <a:latin typeface="Lato" charset="0"/>
                <a:ea typeface="Lato" charset="0"/>
                <a:cs typeface="Lato" charset="0"/>
              </a:rPr>
              <a:t>z-test (𝛂 = .05/2)</a:t>
            </a:r>
          </a:p>
          <a:p>
            <a:endParaRPr lang="en-US" sz="1600" dirty="0">
              <a:solidFill>
                <a:prstClr val="white"/>
              </a:solidFill>
              <a:latin typeface="Gill Sans"/>
              <a:cs typeface="Gill Sans"/>
            </a:endParaRPr>
          </a:p>
          <a:p>
            <a:endParaRPr lang="en-US" sz="1600" b="1" dirty="0">
              <a:solidFill>
                <a:srgbClr val="FF6666"/>
              </a:solidFill>
              <a:latin typeface="Gill Sans"/>
              <a:cs typeface="Gill Sans"/>
            </a:endParaRPr>
          </a:p>
        </p:txBody>
      </p:sp>
      <p:pic>
        <p:nvPicPr>
          <p:cNvPr id="5" name="Picture 4"/>
          <p:cNvPicPr>
            <a:picLocks noChangeAspect="1"/>
          </p:cNvPicPr>
          <p:nvPr/>
        </p:nvPicPr>
        <p:blipFill>
          <a:blip r:embed="rId3"/>
          <a:stretch>
            <a:fillRect/>
          </a:stretch>
        </p:blipFill>
        <p:spPr>
          <a:xfrm>
            <a:off x="4445000" y="621601"/>
            <a:ext cx="3721100" cy="419100"/>
          </a:xfrm>
          <a:prstGeom prst="rect">
            <a:avLst/>
          </a:prstGeom>
        </p:spPr>
      </p:pic>
      <p:sp>
        <p:nvSpPr>
          <p:cNvPr id="6" name="Cloud Callout 5"/>
          <p:cNvSpPr/>
          <p:nvPr/>
        </p:nvSpPr>
        <p:spPr>
          <a:xfrm>
            <a:off x="3878580" y="4318000"/>
            <a:ext cx="6332220" cy="1727200"/>
          </a:xfrm>
          <a:prstGeom prst="cloudCallout">
            <a:avLst>
              <a:gd name="adj1" fmla="val 51803"/>
              <a:gd name="adj2" fmla="val 80882"/>
            </a:avLst>
          </a:prstGeom>
          <a:solidFill>
            <a:schemeClr val="bg1"/>
          </a:solid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4000" b="1" dirty="0">
                <a:solidFill>
                  <a:srgbClr val="FF6666"/>
                </a:solidFill>
                <a:latin typeface="Lobster Two"/>
                <a:cs typeface="Lobster Two"/>
              </a:rPr>
              <a:t>Flip side (1 −𝛃):</a:t>
            </a:r>
          </a:p>
          <a:p>
            <a:pPr algn="ctr"/>
            <a:r>
              <a:rPr lang="en-US" sz="4000" b="1" dirty="0">
                <a:solidFill>
                  <a:srgbClr val="FF6666"/>
                </a:solidFill>
                <a:latin typeface="Lobster Two"/>
                <a:cs typeface="Lobster Two"/>
              </a:rPr>
              <a:t>61% true positives</a:t>
            </a:r>
            <a:endParaRPr lang="en-US" sz="4000" b="1" dirty="0">
              <a:solidFill>
                <a:srgbClr val="FF6666"/>
              </a:solidFill>
              <a:latin typeface="Lobster Two"/>
              <a:cs typeface="Lobster Two"/>
            </a:endParaRPr>
          </a:p>
        </p:txBody>
      </p:sp>
    </p:spTree>
    <p:extLst>
      <p:ext uri="{BB962C8B-B14F-4D97-AF65-F5344CB8AC3E}">
        <p14:creationId xmlns:p14="http://schemas.microsoft.com/office/powerpoint/2010/main" val="25050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lt_1samp_z-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3" name="TextBox 2"/>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false</a:t>
            </a:r>
            <a:r>
              <a:rPr lang="en-US" dirty="0">
                <a:solidFill>
                  <a:prstClr val="white"/>
                </a:solidFill>
                <a:latin typeface="Lato" charset="0"/>
                <a:ea typeface="Lato" charset="0"/>
                <a:cs typeface="Lato" charset="0"/>
              </a:rPr>
              <a:t>: </a:t>
            </a:r>
            <a:r>
              <a:rPr lang="en-US" dirty="0">
                <a:solidFill>
                  <a:prstClr val="white"/>
                </a:solidFill>
                <a:latin typeface="Lato" charset="0"/>
                <a:ea typeface="Lato" charset="0"/>
                <a:cs typeface="Lato" charset="0"/>
              </a:rPr>
              <a:t>39% false negatives using z-</a:t>
            </a:r>
            <a:r>
              <a:rPr lang="en-US" dirty="0">
                <a:solidFill>
                  <a:prstClr val="white"/>
                </a:solidFill>
                <a:latin typeface="Lato" charset="0"/>
                <a:ea typeface="Lato" charset="0"/>
                <a:cs typeface="Lato" charset="0"/>
              </a:rPr>
              <a:t>test </a:t>
            </a:r>
            <a:r>
              <a:rPr lang="en-US" dirty="0">
                <a:solidFill>
                  <a:prstClr val="white"/>
                </a:solidFill>
                <a:latin typeface="Lato" charset="0"/>
                <a:ea typeface="Lato" charset="0"/>
                <a:cs typeface="Lato" charset="0"/>
              </a:rPr>
              <a:t>(𝛂 = .05/2)</a:t>
            </a:r>
          </a:p>
          <a:p>
            <a:endParaRPr lang="en-US" dirty="0">
              <a:solidFill>
                <a:prstClr val="black"/>
              </a:solidFill>
              <a:latin typeface="Lato" charset="0"/>
              <a:ea typeface="Lato" charset="0"/>
              <a:cs typeface="Lato" charset="0"/>
            </a:endParaRPr>
          </a:p>
        </p:txBody>
      </p:sp>
      <p:pic>
        <p:nvPicPr>
          <p:cNvPr id="4" name="Picture 3"/>
          <p:cNvPicPr>
            <a:picLocks noChangeAspect="1"/>
          </p:cNvPicPr>
          <p:nvPr/>
        </p:nvPicPr>
        <p:blipFill>
          <a:blip r:embed="rId3"/>
          <a:stretch>
            <a:fillRect/>
          </a:stretch>
        </p:blipFill>
        <p:spPr>
          <a:xfrm>
            <a:off x="4521200" y="621601"/>
            <a:ext cx="3721100" cy="419100"/>
          </a:xfrm>
          <a:prstGeom prst="rect">
            <a:avLst/>
          </a:prstGeom>
        </p:spPr>
      </p:pic>
      <p:sp>
        <p:nvSpPr>
          <p:cNvPr id="5" name="Cloud Callout 4"/>
          <p:cNvSpPr/>
          <p:nvPr/>
        </p:nvSpPr>
        <p:spPr>
          <a:xfrm>
            <a:off x="3637280" y="1219200"/>
            <a:ext cx="6332220" cy="1727200"/>
          </a:xfrm>
          <a:prstGeom prst="cloudCallout">
            <a:avLst>
              <a:gd name="adj1" fmla="val 51803"/>
              <a:gd name="adj2" fmla="val 80882"/>
            </a:avLst>
          </a:prstGeom>
          <a:solidFill>
            <a:schemeClr val="bg1"/>
          </a:solid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4000" b="1" dirty="0">
                <a:solidFill>
                  <a:srgbClr val="FF6666"/>
                </a:solidFill>
                <a:latin typeface="Lobster Two"/>
                <a:cs typeface="Lobster Two"/>
              </a:rPr>
              <a:t>Flip side (1 −𝛃):</a:t>
            </a:r>
          </a:p>
          <a:p>
            <a:pPr algn="ctr"/>
            <a:r>
              <a:rPr lang="en-US" sz="4000" b="1" dirty="0">
                <a:solidFill>
                  <a:srgbClr val="FF6666"/>
                </a:solidFill>
                <a:latin typeface="Lobster Two"/>
                <a:cs typeface="Lobster Two"/>
              </a:rPr>
              <a:t>61% true positives</a:t>
            </a:r>
            <a:endParaRPr lang="en-US" sz="4000" b="1" dirty="0">
              <a:solidFill>
                <a:srgbClr val="FF6666"/>
              </a:solidFill>
              <a:latin typeface="Lobster Two"/>
              <a:cs typeface="Lobster Two"/>
            </a:endParaRPr>
          </a:p>
        </p:txBody>
      </p:sp>
    </p:spTree>
    <p:extLst>
      <p:ext uri="{BB962C8B-B14F-4D97-AF65-F5344CB8AC3E}">
        <p14:creationId xmlns:p14="http://schemas.microsoft.com/office/powerpoint/2010/main" val="6020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31800"/>
            <a:ext cx="8229600" cy="1638300"/>
          </a:xfrm>
        </p:spPr>
        <p:txBody>
          <a:bodyPr>
            <a:normAutofit fontScale="92500"/>
          </a:bodyPr>
          <a:lstStyle/>
          <a:p>
            <a:pPr marL="0" indent="0">
              <a:buNone/>
            </a:pPr>
            <a:r>
              <a:rPr lang="en-US" dirty="0" smtClean="0"/>
              <a:t>Now let’s vindicate our poor NASA interns: we have found the actual sample data, and now can calculate both the sample mean and standard deviation. We’ll use the sample standard deviation (</a:t>
            </a:r>
            <a:r>
              <a:rPr lang="en-US" i="1" dirty="0" smtClean="0"/>
              <a:t>s</a:t>
            </a:r>
            <a:r>
              <a:rPr lang="en-US" dirty="0" smtClean="0"/>
              <a:t> = 13) to estimate the population </a:t>
            </a:r>
            <a:r>
              <a:rPr lang="en-US" dirty="0" err="1" smtClean="0"/>
              <a:t>s.d.</a:t>
            </a:r>
            <a:r>
              <a:rPr lang="en-US" dirty="0" smtClean="0"/>
              <a:t> (𝞼).</a:t>
            </a:r>
          </a:p>
        </p:txBody>
      </p:sp>
      <p:sp>
        <p:nvSpPr>
          <p:cNvPr id="2" name="TextBox 1"/>
          <p:cNvSpPr txBox="1"/>
          <p:nvPr/>
        </p:nvSpPr>
        <p:spPr>
          <a:xfrm>
            <a:off x="1524000" y="5103674"/>
            <a:ext cx="9144000" cy="1200329"/>
          </a:xfrm>
          <a:prstGeom prst="rect">
            <a:avLst/>
          </a:prstGeom>
          <a:noFill/>
        </p:spPr>
        <p:txBody>
          <a:bodyPr wrap="square" rtlCol="0">
            <a:spAutoFit/>
          </a:bodyPr>
          <a:lstStyle/>
          <a:p>
            <a:pPr algn="ctr"/>
            <a:r>
              <a:rPr lang="en-US" sz="3600" dirty="0">
                <a:solidFill>
                  <a:prstClr val="black"/>
                </a:solidFill>
                <a:latin typeface="Porter Sans Block"/>
                <a:cs typeface="Porter Sans Block"/>
              </a:rPr>
              <a:t>What is the NULL distribution of this new test statistic?</a:t>
            </a:r>
            <a:endParaRPr lang="en-US" sz="3600" dirty="0">
              <a:solidFill>
                <a:prstClr val="black"/>
              </a:solidFill>
              <a:latin typeface="Porter Sans Block"/>
              <a:cs typeface="Porter Sans Block"/>
            </a:endParaRPr>
          </a:p>
        </p:txBody>
      </p:sp>
    </p:spTree>
    <p:extLst>
      <p:ext uri="{BB962C8B-B14F-4D97-AF65-F5344CB8AC3E}">
        <p14:creationId xmlns:p14="http://schemas.microsoft.com/office/powerpoint/2010/main" val="11647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r>
              <a:rPr lang="en-US" dirty="0" smtClean="0"/>
              <a:t>Remember our general formula for any test statistic about some parameter, </a:t>
            </a:r>
            <a:r>
              <a:rPr lang="en-US" dirty="0" err="1" smtClean="0"/>
              <a:t>θ</a:t>
            </a:r>
            <a:r>
              <a:rPr lang="en-US" dirty="0" smtClean="0"/>
              <a:t>:</a:t>
            </a:r>
            <a:endParaRPr lang="en-US" dirty="0"/>
          </a:p>
        </p:txBody>
      </p:sp>
      <p:pic>
        <p:nvPicPr>
          <p:cNvPr id="6" name="Picture 5"/>
          <p:cNvPicPr>
            <a:picLocks noChangeAspect="1"/>
          </p:cNvPicPr>
          <p:nvPr/>
        </p:nvPicPr>
        <p:blipFill>
          <a:blip r:embed="rId2"/>
          <a:stretch>
            <a:fillRect/>
          </a:stretch>
        </p:blipFill>
        <p:spPr>
          <a:xfrm>
            <a:off x="9354880" y="4876800"/>
            <a:ext cx="1313121" cy="1981200"/>
          </a:xfrm>
          <a:prstGeom prst="rect">
            <a:avLst/>
          </a:prstGeom>
        </p:spPr>
      </p:pic>
      <p:pic>
        <p:nvPicPr>
          <p:cNvPr id="8" name="Picture 7"/>
          <p:cNvPicPr>
            <a:picLocks noChangeAspect="1"/>
          </p:cNvPicPr>
          <p:nvPr/>
        </p:nvPicPr>
        <p:blipFill>
          <a:blip r:embed="rId3"/>
          <a:stretch>
            <a:fillRect/>
          </a:stretch>
        </p:blipFill>
        <p:spPr>
          <a:xfrm>
            <a:off x="5245100" y="2590800"/>
            <a:ext cx="1219200" cy="1193800"/>
          </a:xfrm>
          <a:prstGeom prst="rect">
            <a:avLst/>
          </a:prstGeom>
        </p:spPr>
      </p:pic>
      <p:pic>
        <p:nvPicPr>
          <p:cNvPr id="4" name="Picture 3"/>
          <p:cNvPicPr>
            <a:picLocks noChangeAspect="1"/>
          </p:cNvPicPr>
          <p:nvPr/>
        </p:nvPicPr>
        <p:blipFill>
          <a:blip r:embed="rId4"/>
          <a:stretch>
            <a:fillRect/>
          </a:stretch>
        </p:blipFill>
        <p:spPr>
          <a:xfrm>
            <a:off x="5245100" y="4876800"/>
            <a:ext cx="1219200" cy="1282700"/>
          </a:xfrm>
          <a:prstGeom prst="rect">
            <a:avLst/>
          </a:prstGeom>
        </p:spPr>
      </p:pic>
      <p:sp>
        <p:nvSpPr>
          <p:cNvPr id="5" name="Freeform 4"/>
          <p:cNvSpPr/>
          <p:nvPr/>
        </p:nvSpPr>
        <p:spPr>
          <a:xfrm>
            <a:off x="3477952" y="3136900"/>
            <a:ext cx="1398848" cy="2425700"/>
          </a:xfrm>
          <a:custGeom>
            <a:avLst/>
            <a:gdLst>
              <a:gd name="connsiteX0" fmla="*/ 1231640 w 1231640"/>
              <a:gd name="connsiteY0" fmla="*/ 0 h 2425700"/>
              <a:gd name="connsiteX1" fmla="*/ 279140 w 1231640"/>
              <a:gd name="connsiteY1" fmla="*/ 444500 h 2425700"/>
              <a:gd name="connsiteX2" fmla="*/ 50540 w 1231640"/>
              <a:gd name="connsiteY2" fmla="*/ 1282700 h 2425700"/>
              <a:gd name="connsiteX3" fmla="*/ 114040 w 1231640"/>
              <a:gd name="connsiteY3" fmla="*/ 1993900 h 2425700"/>
              <a:gd name="connsiteX4" fmla="*/ 1193540 w 1231640"/>
              <a:gd name="connsiteY4" fmla="*/ 2425700 h 2425700"/>
              <a:gd name="connsiteX0" fmla="*/ 1227355 w 1227355"/>
              <a:gd name="connsiteY0" fmla="*/ 0 h 2425700"/>
              <a:gd name="connsiteX1" fmla="*/ 198655 w 1227355"/>
              <a:gd name="connsiteY1" fmla="*/ 368300 h 2425700"/>
              <a:gd name="connsiteX2" fmla="*/ 46255 w 1227355"/>
              <a:gd name="connsiteY2" fmla="*/ 1282700 h 2425700"/>
              <a:gd name="connsiteX3" fmla="*/ 109755 w 1227355"/>
              <a:gd name="connsiteY3" fmla="*/ 1993900 h 2425700"/>
              <a:gd name="connsiteX4" fmla="*/ 1189255 w 1227355"/>
              <a:gd name="connsiteY4" fmla="*/ 2425700 h 2425700"/>
              <a:gd name="connsiteX0" fmla="*/ 1361814 w 1361814"/>
              <a:gd name="connsiteY0" fmla="*/ 0 h 2425700"/>
              <a:gd name="connsiteX1" fmla="*/ 333114 w 1361814"/>
              <a:gd name="connsiteY1" fmla="*/ 368300 h 2425700"/>
              <a:gd name="connsiteX2" fmla="*/ 2914 w 1361814"/>
              <a:gd name="connsiteY2" fmla="*/ 1117600 h 2425700"/>
              <a:gd name="connsiteX3" fmla="*/ 244214 w 1361814"/>
              <a:gd name="connsiteY3" fmla="*/ 1993900 h 2425700"/>
              <a:gd name="connsiteX4" fmla="*/ 1323714 w 1361814"/>
              <a:gd name="connsiteY4" fmla="*/ 2425700 h 2425700"/>
              <a:gd name="connsiteX0" fmla="*/ 1358900 w 1358900"/>
              <a:gd name="connsiteY0" fmla="*/ 0 h 2425700"/>
              <a:gd name="connsiteX1" fmla="*/ 330200 w 1358900"/>
              <a:gd name="connsiteY1" fmla="*/ 368300 h 2425700"/>
              <a:gd name="connsiteX2" fmla="*/ 0 w 1358900"/>
              <a:gd name="connsiteY2" fmla="*/ 1117600 h 2425700"/>
              <a:gd name="connsiteX3" fmla="*/ 330200 w 1358900"/>
              <a:gd name="connsiteY3" fmla="*/ 2032000 h 2425700"/>
              <a:gd name="connsiteX4" fmla="*/ 1320800 w 1358900"/>
              <a:gd name="connsiteY4" fmla="*/ 2425700 h 2425700"/>
              <a:gd name="connsiteX0" fmla="*/ 1397000 w 1397000"/>
              <a:gd name="connsiteY0" fmla="*/ 0 h 2425700"/>
              <a:gd name="connsiteX1" fmla="*/ 368300 w 1397000"/>
              <a:gd name="connsiteY1" fmla="*/ 368300 h 2425700"/>
              <a:gd name="connsiteX2" fmla="*/ 0 w 1397000"/>
              <a:gd name="connsiteY2" fmla="*/ 1231900 h 2425700"/>
              <a:gd name="connsiteX3" fmla="*/ 368300 w 1397000"/>
              <a:gd name="connsiteY3" fmla="*/ 2032000 h 2425700"/>
              <a:gd name="connsiteX4" fmla="*/ 1358900 w 1397000"/>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848" h="2425700">
                <a:moveTo>
                  <a:pt x="1398848" y="0"/>
                </a:moveTo>
                <a:cubicBezTo>
                  <a:pt x="1021023" y="1058"/>
                  <a:pt x="729981" y="99483"/>
                  <a:pt x="497148" y="292100"/>
                </a:cubicBezTo>
                <a:cubicBezTo>
                  <a:pt x="264315" y="484717"/>
                  <a:pt x="23015" y="941917"/>
                  <a:pt x="1848" y="1231900"/>
                </a:cubicBezTo>
                <a:cubicBezTo>
                  <a:pt x="-19319" y="1521883"/>
                  <a:pt x="143665" y="1833033"/>
                  <a:pt x="370148" y="2032000"/>
                </a:cubicBezTo>
                <a:cubicBezTo>
                  <a:pt x="596631" y="2230967"/>
                  <a:pt x="1360748" y="2425700"/>
                  <a:pt x="1360748" y="2425700"/>
                </a:cubicBezTo>
              </a:path>
            </a:pathLst>
          </a:custGeom>
          <a:ln w="50800">
            <a:solidFill>
              <a:srgbClr val="FF6666"/>
            </a:solidFill>
            <a:prstDash val="sysDash"/>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81486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One sample means T test</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420640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t-test</a:t>
            </a:r>
            <a:endParaRPr lang="en-US" dirty="0"/>
          </a:p>
        </p:txBody>
      </p:sp>
      <p:pic>
        <p:nvPicPr>
          <p:cNvPr id="4" name="Content Placeholder 3"/>
          <p:cNvPicPr>
            <a:picLocks noGrp="1" noChangeAspect="1"/>
          </p:cNvPicPr>
          <p:nvPr>
            <p:ph idx="1"/>
          </p:nvPr>
        </p:nvPicPr>
        <p:blipFill>
          <a:blip r:embed="rId2"/>
          <a:srcRect l="-19485" r="-19485"/>
          <a:stretch>
            <a:fillRect/>
          </a:stretch>
        </p:blipFill>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
        <p:nvSpPr>
          <p:cNvPr id="6" name="Rectangle 5"/>
          <p:cNvSpPr/>
          <p:nvPr/>
        </p:nvSpPr>
        <p:spPr>
          <a:xfrm>
            <a:off x="5570220" y="32169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7500620" y="32169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5570220" y="42075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7576820" y="42075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502920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5570220" y="59982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7500620" y="5477510"/>
            <a:ext cx="16560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17967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t-test</a:t>
            </a:r>
            <a:endParaRPr lang="en-US" dirty="0"/>
          </a:p>
        </p:txBody>
      </p:sp>
      <p:pic>
        <p:nvPicPr>
          <p:cNvPr id="4" name="Content Placeholder 3"/>
          <p:cNvPicPr>
            <a:picLocks noGrp="1" noChangeAspect="1"/>
          </p:cNvPicPr>
          <p:nvPr>
            <p:ph idx="1"/>
          </p:nvPr>
        </p:nvPicPr>
        <p:blipFill>
          <a:blip r:embed="rId2"/>
          <a:srcRect l="-19485" r="-19485"/>
          <a:stretch>
            <a:fillRect/>
          </a:stretch>
        </p:blipFill>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19421066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sp>
        <p:nvSpPr>
          <p:cNvPr id="3" name="Content Placeholder 2"/>
          <p:cNvSpPr>
            <a:spLocks noGrp="1"/>
          </p:cNvSpPr>
          <p:nvPr>
            <p:ph idx="1"/>
          </p:nvPr>
        </p:nvSpPr>
        <p:spPr/>
        <p:txBody>
          <a:bodyPr/>
          <a:lstStyle/>
          <a:p>
            <a:r>
              <a:rPr lang="en-US" dirty="0"/>
              <a:t>Does sample perform differently than general population (</a:t>
            </a:r>
            <a:r>
              <a:rPr lang="en-US" dirty="0" smtClean="0"/>
              <a:t>known: μ, unknown: </a:t>
            </a:r>
            <a:r>
              <a:rPr lang="en-US" dirty="0" err="1" smtClean="0"/>
              <a:t>σ</a:t>
            </a:r>
            <a:r>
              <a:rPr lang="en-US" dirty="0" smtClean="0"/>
              <a:t>)?</a:t>
            </a:r>
          </a:p>
          <a:p>
            <a:endParaRPr lang="en-US" dirty="0"/>
          </a:p>
          <a:p>
            <a:pPr marL="0" indent="0">
              <a:buNone/>
            </a:pPr>
            <a:endParaRPr lang="en-US" dirty="0"/>
          </a:p>
          <a:p>
            <a:r>
              <a:rPr lang="en-US" dirty="0" smtClean="0"/>
              <a:t>Now what?</a:t>
            </a:r>
          </a:p>
          <a:p>
            <a:pPr lvl="1"/>
            <a:r>
              <a:rPr lang="en-US" dirty="0"/>
              <a:t>Determine </a:t>
            </a:r>
            <a:r>
              <a:rPr lang="en-US" i="1" dirty="0" err="1" smtClean="0"/>
              <a:t>t</a:t>
            </a:r>
            <a:r>
              <a:rPr lang="en-US" i="1" baseline="-25000" dirty="0" err="1" smtClean="0"/>
              <a:t>critical</a:t>
            </a:r>
            <a:r>
              <a:rPr lang="en-US" dirty="0" smtClean="0"/>
              <a:t> </a:t>
            </a:r>
            <a:r>
              <a:rPr lang="en-US" dirty="0"/>
              <a:t>values for your </a:t>
            </a:r>
            <a:r>
              <a:rPr lang="en-US" dirty="0" smtClean="0"/>
              <a:t>α and </a:t>
            </a:r>
            <a:r>
              <a:rPr lang="en-US" i="1" dirty="0" err="1" smtClean="0"/>
              <a:t>df</a:t>
            </a:r>
            <a:endParaRPr lang="en-US" i="1" dirty="0" smtClean="0"/>
          </a:p>
          <a:p>
            <a:pPr lvl="1"/>
            <a:r>
              <a:rPr lang="en-US" dirty="0" smtClean="0"/>
              <a:t>Must “beat” that value to reject null</a:t>
            </a:r>
            <a:endParaRPr lang="en-US" dirty="0"/>
          </a:p>
          <a:p>
            <a:pPr lvl="1"/>
            <a:endParaRPr lang="en-US" dirty="0"/>
          </a:p>
          <a:p>
            <a:endParaRPr lang="en-US" dirty="0"/>
          </a:p>
        </p:txBody>
      </p:sp>
      <p:graphicFrame>
        <p:nvGraphicFramePr>
          <p:cNvPr id="4" name="Object 3"/>
          <p:cNvGraphicFramePr>
            <a:graphicFrameLocks noChangeAspect="1"/>
          </p:cNvGraphicFramePr>
          <p:nvPr>
            <p:extLst/>
          </p:nvPr>
        </p:nvGraphicFramePr>
        <p:xfrm>
          <a:off x="5143500" y="2686102"/>
          <a:ext cx="1739900" cy="1001688"/>
        </p:xfrm>
        <a:graphic>
          <a:graphicData uri="http://schemas.openxmlformats.org/presentationml/2006/ole">
            <mc:AlternateContent xmlns:mc="http://schemas.openxmlformats.org/markup-compatibility/2006">
              <mc:Choice xmlns:v="urn:schemas-microsoft-com:vml" Requires="v">
                <p:oleObj spid="_x0000_s2050" name="Equation" r:id="rId3" imgW="749300" imgH="431800" progId="Equation.3">
                  <p:embed/>
                </p:oleObj>
              </mc:Choice>
              <mc:Fallback>
                <p:oleObj name="Equation" r:id="rId3" imgW="749300" imgH="431800" progId="Equation.3">
                  <p:embed/>
                  <p:pic>
                    <p:nvPicPr>
                      <p:cNvPr id="0" name=""/>
                      <p:cNvPicPr/>
                      <p:nvPr/>
                    </p:nvPicPr>
                    <p:blipFill>
                      <a:blip r:embed="rId4"/>
                      <a:stretch>
                        <a:fillRect/>
                      </a:stretch>
                    </p:blipFill>
                    <p:spPr>
                      <a:xfrm>
                        <a:off x="5143500" y="2686102"/>
                        <a:ext cx="1739900" cy="1001688"/>
                      </a:xfrm>
                      <a:prstGeom prst="rect">
                        <a:avLst/>
                      </a:prstGeom>
                    </p:spPr>
                  </p:pic>
                </p:oleObj>
              </mc:Fallback>
            </mc:AlternateContent>
          </a:graphicData>
        </a:graphic>
      </p:graphicFrame>
    </p:spTree>
    <p:extLst>
      <p:ext uri="{BB962C8B-B14F-4D97-AF65-F5344CB8AC3E}">
        <p14:creationId xmlns:p14="http://schemas.microsoft.com/office/powerpoint/2010/main" val="425545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distribution family: student’s t</a:t>
            </a:r>
            <a:endParaRPr lang="en-US" dirty="0"/>
          </a:p>
        </p:txBody>
      </p:sp>
      <p:pic>
        <p:nvPicPr>
          <p:cNvPr id="5" name="Picture 4" descr="t_famil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01750"/>
            <a:ext cx="8890000" cy="5556250"/>
          </a:xfrm>
          <a:prstGeom prst="rect">
            <a:avLst/>
          </a:prstGeom>
        </p:spPr>
      </p:pic>
    </p:spTree>
    <p:extLst>
      <p:ext uri="{BB962C8B-B14F-4D97-AF65-F5344CB8AC3E}">
        <p14:creationId xmlns:p14="http://schemas.microsoft.com/office/powerpoint/2010/main" val="23878652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_family-1.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0802" t="-8" r="27119" b="8"/>
          <a:stretch/>
        </p:blipFill>
        <p:spPr>
          <a:xfrm>
            <a:off x="5829300" y="1673225"/>
            <a:ext cx="4686300" cy="4718050"/>
          </a:xfrm>
          <a:prstGeom prst="rect">
            <a:avLst/>
          </a:prstGeom>
        </p:spPr>
      </p:pic>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 PDFs</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smtClean="0"/>
              <a:t>Symmetric </a:t>
            </a:r>
            <a:r>
              <a:rPr lang="en-US" dirty="0"/>
              <a:t>(</a:t>
            </a:r>
            <a:r>
              <a:rPr lang="en-US" dirty="0" err="1"/>
              <a:t>skewness</a:t>
            </a:r>
            <a:r>
              <a:rPr lang="en-US" dirty="0"/>
              <a:t> = 0)</a:t>
            </a:r>
          </a:p>
          <a:p>
            <a:r>
              <a:rPr lang="en-US" dirty="0"/>
              <a:t>Bell-shaped, but notice that the </a:t>
            </a:r>
            <a:r>
              <a:rPr lang="en-US" i="1" dirty="0"/>
              <a:t>t</a:t>
            </a:r>
            <a:r>
              <a:rPr lang="en-US" dirty="0"/>
              <a:t> always has always has relatively more AUC in the tails vs. the unit-normal, and unit-normal has relatively more scores in the center; thus t-distribution is leptokurtic</a:t>
            </a:r>
          </a:p>
          <a:p>
            <a:endParaRPr lang="en-US" dirty="0"/>
          </a:p>
          <a:p>
            <a:endParaRPr lang="en-US" dirty="0"/>
          </a:p>
          <a:p>
            <a:r>
              <a:rPr lang="en-US" dirty="0"/>
              <a:t>Kurtosis is undefined for </a:t>
            </a:r>
            <a:r>
              <a:rPr lang="en-US" i="1" dirty="0"/>
              <a:t>t</a:t>
            </a:r>
            <a:r>
              <a:rPr lang="en-US" dirty="0"/>
              <a:t>-variables with </a:t>
            </a:r>
            <a:r>
              <a:rPr lang="en-US" i="1" dirty="0" err="1"/>
              <a:t>df</a:t>
            </a:r>
            <a:r>
              <a:rPr lang="en-US" dirty="0"/>
              <a:t> &lt; 4</a:t>
            </a:r>
          </a:p>
          <a:p>
            <a:r>
              <a:rPr lang="en-US" dirty="0"/>
              <a:t>On your own, at what</a:t>
            </a:r>
            <a:r>
              <a:rPr lang="en-US" i="1" dirty="0"/>
              <a:t> N </a:t>
            </a:r>
            <a:r>
              <a:rPr lang="en-US" dirty="0"/>
              <a:t>and </a:t>
            </a:r>
            <a:r>
              <a:rPr lang="en-US" i="1" dirty="0" err="1"/>
              <a:t>df</a:t>
            </a:r>
            <a:r>
              <a:rPr lang="en-US" dirty="0"/>
              <a:t> is the kurtosis of a </a:t>
            </a:r>
            <a:r>
              <a:rPr lang="en-US" i="1" dirty="0"/>
              <a:t>t</a:t>
            </a:r>
            <a:r>
              <a:rPr lang="en-US" dirty="0"/>
              <a:t>-variable = 3 (= to kurtosis of normal distribution)?</a:t>
            </a:r>
          </a:p>
        </p:txBody>
      </p:sp>
      <p:graphicFrame>
        <p:nvGraphicFramePr>
          <p:cNvPr id="5" name="Object 4"/>
          <p:cNvGraphicFramePr>
            <a:graphicFrameLocks noChangeAspect="1"/>
          </p:cNvGraphicFramePr>
          <p:nvPr>
            <p:extLst/>
          </p:nvPr>
        </p:nvGraphicFramePr>
        <p:xfrm>
          <a:off x="3583890" y="3784058"/>
          <a:ext cx="1004047" cy="609600"/>
        </p:xfrm>
        <a:graphic>
          <a:graphicData uri="http://schemas.openxmlformats.org/presentationml/2006/ole">
            <mc:AlternateContent xmlns:mc="http://schemas.openxmlformats.org/markup-compatibility/2006">
              <mc:Choice xmlns:v="urn:schemas-microsoft-com:vml" Requires="v">
                <p:oleObj spid="_x0000_s3074" name="Equation" r:id="rId4" imgW="711200" imgH="431800" progId="Equation.3">
                  <p:embed/>
                </p:oleObj>
              </mc:Choice>
              <mc:Fallback>
                <p:oleObj name="Equation" r:id="rId4" imgW="711200" imgH="431800" progId="Equation.3">
                  <p:embed/>
                  <p:pic>
                    <p:nvPicPr>
                      <p:cNvPr id="0" name=""/>
                      <p:cNvPicPr/>
                      <p:nvPr/>
                    </p:nvPicPr>
                    <p:blipFill>
                      <a:blip r:embed="rId5"/>
                      <a:stretch>
                        <a:fillRect/>
                      </a:stretch>
                    </p:blipFill>
                    <p:spPr>
                      <a:xfrm>
                        <a:off x="3583890" y="3784058"/>
                        <a:ext cx="1004047" cy="609600"/>
                      </a:xfrm>
                      <a:prstGeom prst="rect">
                        <a:avLst/>
                      </a:prstGeom>
                    </p:spPr>
                  </p:pic>
                </p:oleObj>
              </mc:Fallback>
            </mc:AlternateContent>
          </a:graphicData>
        </a:graphic>
      </p:graphicFrame>
    </p:spTree>
    <p:extLst>
      <p:ext uri="{BB962C8B-B14F-4D97-AF65-F5344CB8AC3E}">
        <p14:creationId xmlns:p14="http://schemas.microsoft.com/office/powerpoint/2010/main" val="24104322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Let’s </a:t>
            </a:r>
            <a:r>
              <a:rPr lang="en-US" dirty="0" smtClean="0"/>
              <a:t>pretend</a:t>
            </a:r>
            <a:endParaRPr lang="en-US" dirty="0"/>
          </a:p>
        </p:txBody>
      </p:sp>
      <p:sp>
        <p:nvSpPr>
          <p:cNvPr id="5" name="Content Placeholder 4"/>
          <p:cNvSpPr>
            <a:spLocks noGrp="1"/>
          </p:cNvSpPr>
          <p:nvPr>
            <p:ph sz="half" idx="1"/>
          </p:nvPr>
        </p:nvSpPr>
        <p:spPr/>
        <p:txBody>
          <a:bodyPr>
            <a:normAutofit/>
          </a:bodyPr>
          <a:lstStyle/>
          <a:p>
            <a:r>
              <a:rPr lang="en-US" dirty="0" smtClean="0"/>
              <a:t>Upon receipt of the letter in 1961, NASA decided to conduct a study to test whether girls who are aspiring astronauts in high school have “above average” IQ</a:t>
            </a:r>
          </a:p>
          <a:p>
            <a:pPr marL="0" indent="0">
              <a:buNone/>
            </a:pPr>
            <a:endParaRPr lang="en-US" dirty="0" smtClean="0"/>
          </a:p>
          <a:p>
            <a:pPr marL="0" indent="0">
              <a:buNone/>
            </a:pPr>
            <a:endParaRPr lang="en-US" dirty="0" smtClean="0"/>
          </a:p>
        </p:txBody>
      </p:sp>
      <p:pic>
        <p:nvPicPr>
          <p:cNvPr id="8" name="Content Placeholder 7"/>
          <p:cNvPicPr>
            <a:picLocks noGrp="1" noChangeAspect="1"/>
          </p:cNvPicPr>
          <p:nvPr>
            <p:ph sz="half" idx="2"/>
          </p:nvPr>
        </p:nvPicPr>
        <p:blipFill>
          <a:blip r:embed="rId2"/>
          <a:srcRect l="7595" r="7595"/>
          <a:stretch>
            <a:fillRect/>
          </a:stretch>
        </p:blipFill>
        <p:spPr/>
      </p:pic>
    </p:spTree>
    <p:extLst>
      <p:ext uri="{BB962C8B-B14F-4D97-AF65-F5344CB8AC3E}">
        <p14:creationId xmlns:p14="http://schemas.microsoft.com/office/powerpoint/2010/main" val="5912209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a:t>
            </a:r>
            <a:endParaRPr lang="en-US" dirty="0"/>
          </a:p>
        </p:txBody>
      </p:sp>
      <p:sp>
        <p:nvSpPr>
          <p:cNvPr id="3" name="Content Placeholder 2"/>
          <p:cNvSpPr>
            <a:spLocks noGrp="1"/>
          </p:cNvSpPr>
          <p:nvPr>
            <p:ph sz="half" idx="1"/>
          </p:nvPr>
        </p:nvSpPr>
        <p:spPr/>
        <p:txBody>
          <a:bodyPr>
            <a:normAutofit/>
          </a:bodyPr>
          <a:lstStyle/>
          <a:p>
            <a:r>
              <a:rPr lang="en-US" sz="2000" dirty="0"/>
              <a:t>Let T denote a random variable with a </a:t>
            </a:r>
            <a:r>
              <a:rPr lang="en-US" sz="2000" i="1" dirty="0"/>
              <a:t>t</a:t>
            </a:r>
            <a:r>
              <a:rPr lang="en-US" sz="2000" dirty="0"/>
              <a:t>-distribution with </a:t>
            </a:r>
            <a:r>
              <a:rPr lang="en-US" sz="2000" i="1" dirty="0" err="1"/>
              <a:t>df</a:t>
            </a:r>
            <a:r>
              <a:rPr lang="en-US" sz="2000" dirty="0"/>
              <a:t> degrees of freedom. Then:</a:t>
            </a:r>
          </a:p>
          <a:p>
            <a:pPr lvl="1"/>
            <a:r>
              <a:rPr lang="en-US" sz="2000" i="1" dirty="0"/>
              <a:t>E</a:t>
            </a:r>
            <a:r>
              <a:rPr lang="en-US" sz="2000" i="1" dirty="0"/>
              <a:t>(T)</a:t>
            </a:r>
            <a:r>
              <a:rPr lang="en-US" sz="2000" dirty="0"/>
              <a:t> </a:t>
            </a:r>
            <a:r>
              <a:rPr lang="en-US" sz="2000" dirty="0"/>
              <a:t>= 0; same as unit-normal</a:t>
            </a:r>
          </a:p>
          <a:p>
            <a:pPr lvl="1"/>
            <a:r>
              <a:rPr lang="en-US" sz="2000" dirty="0" err="1"/>
              <a:t>Var</a:t>
            </a:r>
            <a:r>
              <a:rPr lang="en-US" sz="2000" dirty="0"/>
              <a:t>(</a:t>
            </a:r>
            <a:r>
              <a:rPr lang="en-US" sz="2000" i="1" dirty="0"/>
              <a:t>T</a:t>
            </a:r>
            <a:r>
              <a:rPr lang="en-US" sz="2000" dirty="0"/>
              <a:t>) </a:t>
            </a:r>
            <a:r>
              <a:rPr lang="en-US" sz="2000" dirty="0"/>
              <a:t>= </a:t>
            </a:r>
            <a:r>
              <a:rPr lang="en-US" sz="2000" i="1" dirty="0" err="1"/>
              <a:t>df</a:t>
            </a:r>
            <a:r>
              <a:rPr lang="en-US" sz="2000" dirty="0"/>
              <a:t>/(</a:t>
            </a:r>
            <a:r>
              <a:rPr lang="en-US" sz="2000" i="1" dirty="0"/>
              <a:t>df</a:t>
            </a:r>
            <a:r>
              <a:rPr lang="en-US" sz="2000" dirty="0"/>
              <a:t>-2); more spread out than unit-normal (↑ variance</a:t>
            </a:r>
            <a:r>
              <a:rPr lang="en-US" sz="2000" dirty="0"/>
              <a:t>)</a:t>
            </a:r>
          </a:p>
          <a:p>
            <a:r>
              <a:rPr lang="en-US" sz="2000" dirty="0"/>
              <a:t>As </a:t>
            </a:r>
            <a:r>
              <a:rPr lang="en-US" sz="2000" i="1" dirty="0" err="1"/>
              <a:t>df</a:t>
            </a:r>
            <a:r>
              <a:rPr lang="en-US" sz="2000" dirty="0"/>
              <a:t> increases</a:t>
            </a:r>
            <a:r>
              <a:rPr lang="en-US" sz="2000" dirty="0"/>
              <a:t>, the </a:t>
            </a:r>
            <a:r>
              <a:rPr lang="en-US" sz="2000" i="1" dirty="0"/>
              <a:t>t</a:t>
            </a:r>
            <a:r>
              <a:rPr lang="en-US" sz="2000" dirty="0"/>
              <a:t>- </a:t>
            </a:r>
            <a:r>
              <a:rPr lang="en-US" sz="2000" dirty="0"/>
              <a:t>distributions converge </a:t>
            </a:r>
            <a:r>
              <a:rPr lang="en-US" sz="2000" dirty="0"/>
              <a:t>to the unit normal.</a:t>
            </a:r>
            <a:endParaRPr lang="en-US" sz="2000" dirty="0"/>
          </a:p>
          <a:p>
            <a:r>
              <a:rPr lang="en-US" sz="2000" i="1" dirty="0"/>
              <a:t>t</a:t>
            </a:r>
            <a:r>
              <a:rPr lang="en-US" sz="2000" dirty="0"/>
              <a:t>-distributions </a:t>
            </a:r>
            <a:r>
              <a:rPr lang="en-US" sz="2000" dirty="0"/>
              <a:t>will be useful for statistical inference for one or </a:t>
            </a:r>
            <a:r>
              <a:rPr lang="en-US" sz="2000" dirty="0"/>
              <a:t>more populations </a:t>
            </a:r>
            <a:r>
              <a:rPr lang="en-US" sz="2000" dirty="0"/>
              <a:t>of quantitative variables</a:t>
            </a:r>
            <a:r>
              <a:rPr lang="en-US" sz="2000" dirty="0"/>
              <a:t>.</a:t>
            </a:r>
          </a:p>
        </p:txBody>
      </p:sp>
      <p:pic>
        <p:nvPicPr>
          <p:cNvPr id="7" name="Content Placeholder 6" descr="t_family-1.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0802" t="-8" r="27119" b="8"/>
          <a:stretch/>
        </p:blipFill>
        <p:spPr>
          <a:xfrm>
            <a:off x="5829300" y="1673225"/>
            <a:ext cx="4686300" cy="4718050"/>
          </a:xfrm>
          <a:prstGeom prst="rect">
            <a:avLst/>
          </a:prstGeom>
        </p:spPr>
      </p:pic>
    </p:spTree>
    <p:extLst>
      <p:ext uri="{BB962C8B-B14F-4D97-AF65-F5344CB8AC3E}">
        <p14:creationId xmlns:p14="http://schemas.microsoft.com/office/powerpoint/2010/main" val="8229611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the sample estimate of the variance</a:t>
            </a:r>
            <a:endParaRPr lang="en-US" dirty="0"/>
          </a:p>
        </p:txBody>
      </p:sp>
      <p:sp>
        <p:nvSpPr>
          <p:cNvPr id="3" name="Content Placeholder 2"/>
          <p:cNvSpPr>
            <a:spLocks noGrp="1"/>
          </p:cNvSpPr>
          <p:nvPr>
            <p:ph idx="1"/>
          </p:nvPr>
        </p:nvSpPr>
        <p:spPr/>
        <p:txBody>
          <a:bodyPr>
            <a:normAutofit lnSpcReduction="10000"/>
          </a:bodyPr>
          <a:lstStyle/>
          <a:p>
            <a:r>
              <a:rPr lang="en-US" dirty="0" smtClean="0"/>
              <a:t>Recall the sample estimate of the </a:t>
            </a:r>
            <a:r>
              <a:rPr lang="en-US" dirty="0"/>
              <a:t>population </a:t>
            </a:r>
            <a:r>
              <a:rPr lang="en-US" dirty="0" smtClean="0"/>
              <a:t>variance:</a:t>
            </a:r>
          </a:p>
          <a:p>
            <a:endParaRPr lang="en-US" dirty="0"/>
          </a:p>
          <a:p>
            <a:endParaRPr lang="en-US" dirty="0" smtClean="0"/>
          </a:p>
          <a:p>
            <a:endParaRPr lang="en-US" dirty="0" smtClean="0"/>
          </a:p>
          <a:p>
            <a:r>
              <a:rPr lang="en-US" dirty="0" smtClean="0"/>
              <a:t>The t-statistic formula is:</a:t>
            </a:r>
          </a:p>
          <a:p>
            <a:endParaRPr lang="en-US" dirty="0"/>
          </a:p>
          <a:p>
            <a:endParaRPr lang="en-US" dirty="0" smtClean="0"/>
          </a:p>
          <a:p>
            <a:r>
              <a:rPr lang="en-US" dirty="0" smtClean="0"/>
              <a:t>At this point, you may be worried </a:t>
            </a:r>
            <a:r>
              <a:rPr lang="en-US" dirty="0"/>
              <a:t>about the effect of variability of the </a:t>
            </a:r>
            <a:r>
              <a:rPr lang="en-US" dirty="0" smtClean="0"/>
              <a:t>variance estimate</a:t>
            </a:r>
          </a:p>
          <a:p>
            <a:r>
              <a:rPr lang="en-US" dirty="0" smtClean="0"/>
              <a:t>You would </a:t>
            </a:r>
            <a:r>
              <a:rPr lang="en-US" dirty="0"/>
              <a:t>be right: </a:t>
            </a:r>
            <a:r>
              <a:rPr lang="en-US" dirty="0" smtClean="0"/>
              <a:t>the </a:t>
            </a:r>
            <a:r>
              <a:rPr lang="en-US" dirty="0"/>
              <a:t>random </a:t>
            </a:r>
            <a:r>
              <a:rPr lang="en-US" dirty="0" smtClean="0"/>
              <a:t>variable, </a:t>
            </a:r>
            <a:r>
              <a:rPr lang="en-US" i="1" dirty="0" smtClean="0"/>
              <a:t>t</a:t>
            </a:r>
            <a:r>
              <a:rPr lang="en-US" dirty="0" smtClean="0"/>
              <a:t>, is no </a:t>
            </a:r>
            <a:r>
              <a:rPr lang="en-US" dirty="0"/>
              <a:t>longer </a:t>
            </a:r>
            <a:r>
              <a:rPr lang="en-US" dirty="0" smtClean="0"/>
              <a:t>normally distributed</a:t>
            </a:r>
          </a:p>
          <a:p>
            <a:pPr lvl="1"/>
            <a:r>
              <a:rPr lang="en-US" dirty="0" smtClean="0"/>
              <a:t>It has a unique distribution: the</a:t>
            </a:r>
            <a:r>
              <a:rPr lang="en-US" i="1" dirty="0" smtClean="0"/>
              <a:t> t</a:t>
            </a:r>
            <a:r>
              <a:rPr lang="en-US" dirty="0" smtClean="0"/>
              <a:t>-distribution, with </a:t>
            </a:r>
            <a:r>
              <a:rPr lang="en-US" i="1" dirty="0" smtClean="0"/>
              <a:t>n-1 </a:t>
            </a:r>
            <a:r>
              <a:rPr lang="en-US" dirty="0" smtClean="0"/>
              <a:t>degrees of freedom</a:t>
            </a:r>
          </a:p>
          <a:p>
            <a:pPr lvl="1"/>
            <a:r>
              <a:rPr lang="en-US" dirty="0" smtClean="0"/>
              <a:t>The </a:t>
            </a:r>
            <a:r>
              <a:rPr lang="en-US" i="1" dirty="0" smtClean="0"/>
              <a:t>t</a:t>
            </a:r>
            <a:r>
              <a:rPr lang="en-US" dirty="0" smtClean="0"/>
              <a:t>-distribution is </a:t>
            </a:r>
            <a:r>
              <a:rPr lang="en-US" i="1" dirty="0" smtClean="0"/>
              <a:t>asymptotically</a:t>
            </a:r>
            <a:r>
              <a:rPr lang="en-US" dirty="0" smtClean="0"/>
              <a:t> normal</a:t>
            </a:r>
          </a:p>
        </p:txBody>
      </p:sp>
      <p:graphicFrame>
        <p:nvGraphicFramePr>
          <p:cNvPr id="4" name="Content Placeholder 5"/>
          <p:cNvGraphicFramePr>
            <a:graphicFrameLocks noChangeAspect="1"/>
          </p:cNvGraphicFramePr>
          <p:nvPr>
            <p:extLst/>
          </p:nvPr>
        </p:nvGraphicFramePr>
        <p:xfrm>
          <a:off x="5287234" y="1907092"/>
          <a:ext cx="1455549" cy="866271"/>
        </p:xfrm>
        <a:graphic>
          <a:graphicData uri="http://schemas.openxmlformats.org/presentationml/2006/ole">
            <mc:AlternateContent xmlns:mc="http://schemas.openxmlformats.org/markup-compatibility/2006">
              <mc:Choice xmlns:v="urn:schemas-microsoft-com:vml" Requires="v">
                <p:oleObj spid="_x0000_s4098" name="Equation" r:id="rId3" imgW="1066800" imgH="635000" progId="Equation.3">
                  <p:embed/>
                </p:oleObj>
              </mc:Choice>
              <mc:Fallback>
                <p:oleObj name="Equation" r:id="rId3" imgW="1066800" imgH="635000" progId="Equation.3">
                  <p:embed/>
                  <p:pic>
                    <p:nvPicPr>
                      <p:cNvPr id="0" name=""/>
                      <p:cNvPicPr/>
                      <p:nvPr/>
                    </p:nvPicPr>
                    <p:blipFill>
                      <a:blip r:embed="rId4"/>
                      <a:stretch>
                        <a:fillRect/>
                      </a:stretch>
                    </p:blipFill>
                    <p:spPr>
                      <a:xfrm>
                        <a:off x="5287234" y="1907092"/>
                        <a:ext cx="1455549" cy="866271"/>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5461000" y="3317876"/>
          <a:ext cx="1163638" cy="669925"/>
        </p:xfrm>
        <a:graphic>
          <a:graphicData uri="http://schemas.openxmlformats.org/presentationml/2006/ole">
            <mc:AlternateContent xmlns:mc="http://schemas.openxmlformats.org/markup-compatibility/2006">
              <mc:Choice xmlns:v="urn:schemas-microsoft-com:vml" Requires="v">
                <p:oleObj spid="_x0000_s4099" name="Equation" r:id="rId5" imgW="749300" imgH="431800" progId="Equation.3">
                  <p:embed/>
                </p:oleObj>
              </mc:Choice>
              <mc:Fallback>
                <p:oleObj name="Equation" r:id="rId5" imgW="749300" imgH="431800" progId="Equation.3">
                  <p:embed/>
                  <p:pic>
                    <p:nvPicPr>
                      <p:cNvPr id="0" name=""/>
                      <p:cNvPicPr/>
                      <p:nvPr/>
                    </p:nvPicPr>
                    <p:blipFill>
                      <a:blip r:embed="rId6"/>
                      <a:stretch>
                        <a:fillRect/>
                      </a:stretch>
                    </p:blipFill>
                    <p:spPr>
                      <a:xfrm>
                        <a:off x="5461000" y="3317876"/>
                        <a:ext cx="1163638" cy="669925"/>
                      </a:xfrm>
                      <a:prstGeom prst="rect">
                        <a:avLst/>
                      </a:prstGeom>
                    </p:spPr>
                  </p:pic>
                </p:oleObj>
              </mc:Fallback>
            </mc:AlternateContent>
          </a:graphicData>
        </a:graphic>
      </p:graphicFrame>
    </p:spTree>
    <p:extLst>
      <p:ext uri="{BB962C8B-B14F-4D97-AF65-F5344CB8AC3E}">
        <p14:creationId xmlns:p14="http://schemas.microsoft.com/office/powerpoint/2010/main" val="55723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Red = z, blue = t</a:t>
            </a:r>
            <a:endParaRPr lang="en-US" dirty="0"/>
          </a:p>
        </p:txBody>
      </p:sp>
      <p:sp>
        <p:nvSpPr>
          <p:cNvPr id="4" name="Text Placeholder 3"/>
          <p:cNvSpPr>
            <a:spLocks noGrp="1"/>
          </p:cNvSpPr>
          <p:nvPr>
            <p:ph type="body" idx="1"/>
          </p:nvPr>
        </p:nvSpPr>
        <p:spPr/>
        <p:txBody>
          <a:bodyPr/>
          <a:lstStyle/>
          <a:p>
            <a:r>
              <a:rPr lang="en-US" dirty="0" smtClean="0"/>
              <a:t>n = 4 (×10,000 simulations)</a:t>
            </a:r>
            <a:endParaRPr lang="en-US" dirty="0"/>
          </a:p>
        </p:txBody>
      </p:sp>
      <p:pic>
        <p:nvPicPr>
          <p:cNvPr id="5" name="Content Placeholder 4" descr="Rplot zhat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9 </a:t>
            </a:r>
            <a:r>
              <a:rPr lang="en-US" dirty="0"/>
              <a:t>(×10,000 simulations</a:t>
            </a:r>
            <a:r>
              <a:rPr lang="en-US" dirty="0" smtClean="0"/>
              <a:t>)</a:t>
            </a:r>
            <a:endParaRPr lang="en-US" dirty="0"/>
          </a:p>
        </p:txBody>
      </p:sp>
      <p:pic>
        <p:nvPicPr>
          <p:cNvPr id="6" name="Content Placeholder 5" descr="Rplot zhat9.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275932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Red = z, blue = t</a:t>
            </a:r>
          </a:p>
        </p:txBody>
      </p:sp>
      <p:sp>
        <p:nvSpPr>
          <p:cNvPr id="4" name="Text Placeholder 3"/>
          <p:cNvSpPr>
            <a:spLocks noGrp="1"/>
          </p:cNvSpPr>
          <p:nvPr>
            <p:ph type="body" idx="1"/>
          </p:nvPr>
        </p:nvSpPr>
        <p:spPr/>
        <p:txBody>
          <a:bodyPr/>
          <a:lstStyle/>
          <a:p>
            <a:r>
              <a:rPr lang="en-US" dirty="0"/>
              <a:t>n = </a:t>
            </a:r>
            <a:r>
              <a:rPr lang="en-US" dirty="0" smtClean="0"/>
              <a:t>16 </a:t>
            </a:r>
            <a:r>
              <a:rPr lang="en-US" dirty="0"/>
              <a:t>(×10,000 simulations</a:t>
            </a:r>
            <a:r>
              <a:rPr lang="en-US" dirty="0" smtClean="0"/>
              <a:t>)</a:t>
            </a:r>
            <a:endParaRPr lang="en-US" dirty="0"/>
          </a:p>
        </p:txBody>
      </p:sp>
      <p:pic>
        <p:nvPicPr>
          <p:cNvPr id="5" name="Content Placeholder 4" descr="Rplot zhat16.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25 </a:t>
            </a:r>
            <a:r>
              <a:rPr lang="en-US" dirty="0"/>
              <a:t>(×10,000 simulations</a:t>
            </a:r>
            <a:r>
              <a:rPr lang="en-US" dirty="0" smtClean="0"/>
              <a:t>)</a:t>
            </a:r>
            <a:endParaRPr lang="en-US" dirty="0"/>
          </a:p>
        </p:txBody>
      </p:sp>
      <p:pic>
        <p:nvPicPr>
          <p:cNvPr id="6" name="Content Placeholder 5" descr="Rplot zhat25.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207292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plot t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457200"/>
            <a:ext cx="6400800" cy="6400800"/>
          </a:xfrm>
          <a:prstGeom prst="rect">
            <a:avLst/>
          </a:prstGeom>
        </p:spPr>
      </p:pic>
    </p:spTree>
    <p:extLst>
      <p:ext uri="{BB962C8B-B14F-4D97-AF65-F5344CB8AC3E}">
        <p14:creationId xmlns:p14="http://schemas.microsoft.com/office/powerpoint/2010/main" val="2729116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Q-Q Plots of </a:t>
            </a:r>
            <a:r>
              <a:rPr lang="en-US" dirty="0" err="1" smtClean="0"/>
              <a:t>rt</a:t>
            </a:r>
            <a:r>
              <a:rPr lang="en-US" dirty="0" smtClean="0"/>
              <a:t>(100,df)</a:t>
            </a:r>
            <a:endParaRPr lang="en-US" dirty="0"/>
          </a:p>
        </p:txBody>
      </p:sp>
      <p:sp>
        <p:nvSpPr>
          <p:cNvPr id="8" name="Text Placeholder 7"/>
          <p:cNvSpPr>
            <a:spLocks noGrp="1"/>
          </p:cNvSpPr>
          <p:nvPr>
            <p:ph type="body" idx="1"/>
          </p:nvPr>
        </p:nvSpPr>
        <p:spPr/>
        <p:txBody>
          <a:bodyPr/>
          <a:lstStyle/>
          <a:p>
            <a:r>
              <a:rPr lang="en-US" i="1" dirty="0"/>
              <a:t>t</a:t>
            </a:r>
            <a:r>
              <a:rPr lang="en-US" dirty="0" smtClean="0"/>
              <a:t> with </a:t>
            </a:r>
            <a:r>
              <a:rPr lang="en-US" i="1" dirty="0" err="1" smtClean="0"/>
              <a:t>df</a:t>
            </a:r>
            <a:r>
              <a:rPr lang="en-US" dirty="0" smtClean="0"/>
              <a:t>=4</a:t>
            </a:r>
            <a:endParaRPr lang="en-US" dirty="0"/>
          </a:p>
        </p:txBody>
      </p:sp>
      <p:pic>
        <p:nvPicPr>
          <p:cNvPr id="5" name="Content Placeholder 4" descr="Rplot qq t df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p:pic>
      <p:sp>
        <p:nvSpPr>
          <p:cNvPr id="9" name="Text Placeholder 8"/>
          <p:cNvSpPr>
            <a:spLocks noGrp="1"/>
          </p:cNvSpPr>
          <p:nvPr>
            <p:ph type="body" sz="quarter" idx="3"/>
          </p:nvPr>
        </p:nvSpPr>
        <p:spPr/>
        <p:txBody>
          <a:bodyPr/>
          <a:lstStyle/>
          <a:p>
            <a:r>
              <a:rPr lang="en-US" i="1" dirty="0"/>
              <a:t>t</a:t>
            </a:r>
            <a:r>
              <a:rPr lang="en-US" i="1" dirty="0" smtClean="0"/>
              <a:t> </a:t>
            </a:r>
            <a:r>
              <a:rPr lang="en-US" dirty="0" smtClean="0"/>
              <a:t>with </a:t>
            </a:r>
            <a:r>
              <a:rPr lang="en-US" i="1" dirty="0" err="1" smtClean="0"/>
              <a:t>df</a:t>
            </a:r>
            <a:r>
              <a:rPr lang="en-US" dirty="0" smtClean="0"/>
              <a:t>=30</a:t>
            </a:r>
            <a:endParaRPr lang="en-US" dirty="0"/>
          </a:p>
        </p:txBody>
      </p:sp>
      <p:pic>
        <p:nvPicPr>
          <p:cNvPr id="6" name="Content Placeholder 5" descr="Rplot qq tdf30.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p:pic>
    </p:spTree>
    <p:extLst>
      <p:ext uri="{BB962C8B-B14F-4D97-AF65-F5344CB8AC3E}">
        <p14:creationId xmlns:p14="http://schemas.microsoft.com/office/powerpoint/2010/main" val="36629801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a:t>
            </a:r>
            <a:r>
              <a:rPr lang="fi-FI" sz="2000" b="1" dirty="0">
                <a:solidFill>
                  <a:srgbClr val="FF6666"/>
                </a:solidFill>
                <a:latin typeface="Courier New"/>
                <a:cs typeface="Courier New"/>
              </a:rPr>
              <a:t>– </a:t>
            </a:r>
            <a:r>
              <a:rPr lang="fi-FI" sz="2000" b="1" dirty="0">
                <a:solidFill>
                  <a:srgbClr val="FF6666"/>
                </a:solidFill>
                <a:latin typeface="Courier New"/>
                <a:cs typeface="Courier New"/>
              </a:rPr>
              <a:t>1</a:t>
            </a:r>
            <a:r>
              <a:rPr lang="fi-FI" sz="2000" b="1" dirty="0">
                <a:solidFill>
                  <a:srgbClr val="FF6666"/>
                </a:solidFill>
                <a:latin typeface="Courier New"/>
                <a:cs typeface="Courier New"/>
              </a:rPr>
              <a:t>)</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a:t>
            </a:r>
            <a:r>
              <a:rPr lang="en-US" sz="2000" b="1" dirty="0">
                <a:solidFill>
                  <a:srgbClr val="FF6666"/>
                </a:solidFill>
                <a:latin typeface="Courier New"/>
                <a:cs typeface="Courier New"/>
              </a:rPr>
              <a:t>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r>
              <a:rPr lang="en-US" sz="2000" b="1" dirty="0">
                <a:solidFill>
                  <a:srgbClr val="FF6666"/>
                </a:solidFill>
                <a:latin typeface="Courier New"/>
                <a:cs typeface="Courier New"/>
              </a:rPr>
              <a:t>)</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2"/>
          <a:srcRect t="4437" b="4437"/>
          <a:stretch>
            <a:fillRect/>
          </a:stretch>
        </p:blipFill>
        <p:spPr/>
      </p:pic>
      <p:sp>
        <p:nvSpPr>
          <p:cNvPr id="6" name="Rectangle 5"/>
          <p:cNvSpPr/>
          <p:nvPr/>
        </p:nvSpPr>
        <p:spPr>
          <a:xfrm>
            <a:off x="1981200" y="20485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31280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3890010"/>
            <a:ext cx="22606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229100" y="3890010"/>
            <a:ext cx="16383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1221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a:t>
            </a:r>
            <a:r>
              <a:rPr lang="fi-FI" sz="2000" b="1" dirty="0">
                <a:solidFill>
                  <a:srgbClr val="FF6666"/>
                </a:solidFill>
                <a:latin typeface="Courier New"/>
                <a:cs typeface="Courier New"/>
              </a:rPr>
              <a:t>– </a:t>
            </a:r>
            <a:r>
              <a:rPr lang="fi-FI" sz="2000" b="1" dirty="0">
                <a:solidFill>
                  <a:srgbClr val="FF6666"/>
                </a:solidFill>
                <a:latin typeface="Courier New"/>
                <a:cs typeface="Courier New"/>
              </a:rPr>
              <a:t>1</a:t>
            </a:r>
            <a:r>
              <a:rPr lang="fi-FI" sz="2000" b="1" dirty="0">
                <a:solidFill>
                  <a:srgbClr val="FF6666"/>
                </a:solidFill>
                <a:latin typeface="Courier New"/>
                <a:cs typeface="Courier New"/>
              </a:rPr>
              <a:t>)</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a:t>
            </a:r>
            <a:r>
              <a:rPr lang="en-US" sz="2000" b="1" dirty="0">
                <a:solidFill>
                  <a:srgbClr val="FF6666"/>
                </a:solidFill>
                <a:latin typeface="Courier New"/>
                <a:cs typeface="Courier New"/>
              </a:rPr>
              <a:t>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r>
              <a:rPr lang="en-US" sz="2000" b="1" dirty="0">
                <a:solidFill>
                  <a:srgbClr val="FF6666"/>
                </a:solidFill>
                <a:latin typeface="Courier New"/>
                <a:cs typeface="Courier New"/>
              </a:rPr>
              <a:t>)</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2"/>
          <a:srcRect t="4437" b="4437"/>
          <a:stretch>
            <a:fillRect/>
          </a:stretch>
        </p:blipFill>
        <p:spPr/>
      </p:pic>
    </p:spTree>
    <p:extLst>
      <p:ext uri="{BB962C8B-B14F-4D97-AF65-F5344CB8AC3E}">
        <p14:creationId xmlns:p14="http://schemas.microsoft.com/office/powerpoint/2010/main" val="27856395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Two-tailed p-values more generally…	</a:t>
            </a:r>
            <a:endParaRPr lang="en-US" dirty="0"/>
          </a:p>
        </p:txBody>
      </p:sp>
      <p:sp>
        <p:nvSpPr>
          <p:cNvPr id="3" name="Content Placeholder 2"/>
          <p:cNvSpPr>
            <a:spLocks noGrp="1"/>
          </p:cNvSpPr>
          <p:nvPr>
            <p:ph idx="1"/>
          </p:nvPr>
        </p:nvSpPr>
        <p:spPr/>
        <p:txBody>
          <a:bodyPr>
            <a:normAutofit/>
          </a:bodyPr>
          <a:lstStyle/>
          <a:p>
            <a:pPr marL="0" indent="0">
              <a:buNone/>
            </a:pPr>
            <a:r>
              <a:rPr lang="fr-FR" sz="2000" b="1" dirty="0">
                <a:solidFill>
                  <a:srgbClr val="FF6666"/>
                </a:solidFill>
                <a:latin typeface="Courier New"/>
                <a:cs typeface="Courier New"/>
              </a:rPr>
              <a:t>pt_1tail &lt;- min(pt(</a:t>
            </a:r>
            <a:r>
              <a:rPr lang="fr-FR" sz="2000" b="1" dirty="0" err="1">
                <a:solidFill>
                  <a:srgbClr val="FF6666"/>
                </a:solidFill>
                <a:latin typeface="Courier New"/>
                <a:cs typeface="Courier New"/>
              </a:rPr>
              <a:t>t</a:t>
            </a:r>
            <a:r>
              <a:rPr lang="fr-FR" sz="2000" b="1" dirty="0">
                <a:solidFill>
                  <a:srgbClr val="FF6666"/>
                </a:solidFill>
                <a:latin typeface="Courier New"/>
                <a:cs typeface="Courier New"/>
              </a:rPr>
              <a:t>, n - 1), 1 - pt(</a:t>
            </a:r>
            <a:r>
              <a:rPr lang="fr-FR" sz="2000" b="1" dirty="0" err="1">
                <a:solidFill>
                  <a:srgbClr val="FF6666"/>
                </a:solidFill>
                <a:latin typeface="Courier New"/>
                <a:cs typeface="Courier New"/>
              </a:rPr>
              <a:t>t</a:t>
            </a:r>
            <a:r>
              <a:rPr lang="fr-FR" sz="2000" b="1" dirty="0">
                <a:solidFill>
                  <a:srgbClr val="FF6666"/>
                </a:solidFill>
                <a:latin typeface="Courier New"/>
                <a:cs typeface="Courier New"/>
              </a:rPr>
              <a:t>, n - 1))</a:t>
            </a:r>
          </a:p>
          <a:p>
            <a:pPr marL="0" indent="0">
              <a:buNone/>
            </a:pPr>
            <a:r>
              <a:rPr lang="fr-FR" sz="2000" b="1" dirty="0">
                <a:solidFill>
                  <a:srgbClr val="FF6666"/>
                </a:solidFill>
                <a:latin typeface="Courier New"/>
                <a:cs typeface="Courier New"/>
              </a:rPr>
              <a:t>pt_2tail &lt;- 2*pt_1tail</a:t>
            </a:r>
          </a:p>
          <a:p>
            <a:pPr marL="0" indent="0">
              <a:buNone/>
            </a:pPr>
            <a:r>
              <a:rPr lang="fr-FR" sz="2000" b="1" dirty="0">
                <a:solidFill>
                  <a:srgbClr val="FF6666"/>
                </a:solidFill>
                <a:latin typeface="Courier New"/>
                <a:cs typeface="Courier New"/>
              </a:rPr>
              <a:t>pt_2tail</a:t>
            </a:r>
          </a:p>
          <a:p>
            <a:pPr marL="0" indent="0">
              <a:buNone/>
            </a:pPr>
            <a:r>
              <a:rPr lang="fr-FR" sz="2000" b="1" dirty="0">
                <a:latin typeface="Courier New"/>
                <a:cs typeface="Courier New"/>
              </a:rPr>
              <a:t>[1] 0.06641363</a:t>
            </a:r>
            <a:endParaRPr lang="en-US" sz="2000" b="1" dirty="0">
              <a:latin typeface="Courier New"/>
              <a:cs typeface="Courier New"/>
            </a:endParaRP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39008587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Family of </a:t>
            </a:r>
            <a:r>
              <a:rPr lang="en-US" i="1" dirty="0" smtClean="0"/>
              <a:t>t</a:t>
            </a:r>
            <a:r>
              <a:rPr lang="en-US" dirty="0" smtClean="0"/>
              <a:t>-tests</a:t>
            </a:r>
            <a:endParaRPr lang="en-US" dirty="0"/>
          </a:p>
        </p:txBody>
      </p:sp>
      <p:sp>
        <p:nvSpPr>
          <p:cNvPr id="3" name="Content Placeholder 2"/>
          <p:cNvSpPr>
            <a:spLocks noGrp="1"/>
          </p:cNvSpPr>
          <p:nvPr>
            <p:ph idx="1"/>
          </p:nvPr>
        </p:nvSpPr>
        <p:spPr/>
        <p:txBody>
          <a:bodyPr/>
          <a:lstStyle/>
          <a:p>
            <a:r>
              <a:rPr lang="en-US" dirty="0" smtClean="0"/>
              <a:t>One-sample t-test for a single mean</a:t>
            </a:r>
          </a:p>
          <a:p>
            <a:r>
              <a:rPr lang="en-US" dirty="0" smtClean="0"/>
              <a:t>Two-sample t-test (independent samples) for comparing 2 means</a:t>
            </a:r>
          </a:p>
          <a:p>
            <a:r>
              <a:rPr lang="en-US" dirty="0" smtClean="0"/>
              <a:t>Two-sample t-test (correlated samples; dependent samples) for comparing 2 means with correlated or repeated measures</a:t>
            </a:r>
            <a:endParaRPr lang="en-US" dirty="0"/>
          </a:p>
        </p:txBody>
      </p:sp>
    </p:spTree>
    <p:extLst>
      <p:ext uri="{BB962C8B-B14F-4D97-AF65-F5344CB8AC3E}">
        <p14:creationId xmlns:p14="http://schemas.microsoft.com/office/powerpoint/2010/main" val="56795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(fictitious) study</a:t>
            </a:r>
            <a:endParaRPr lang="en-US" dirty="0"/>
          </a:p>
        </p:txBody>
      </p:sp>
      <p:sp>
        <p:nvSpPr>
          <p:cNvPr id="3" name="Content Placeholder 2"/>
          <p:cNvSpPr>
            <a:spLocks noGrp="1"/>
          </p:cNvSpPr>
          <p:nvPr>
            <p:ph sz="half" idx="1"/>
          </p:nvPr>
        </p:nvSpPr>
        <p:spPr/>
        <p:txBody>
          <a:bodyPr>
            <a:normAutofit/>
          </a:bodyPr>
          <a:lstStyle/>
          <a:p>
            <a:r>
              <a:rPr lang="en-US" dirty="0" smtClean="0"/>
              <a:t>Unfortunately, the NASA budget in 1961 was pretty low</a:t>
            </a:r>
          </a:p>
          <a:p>
            <a:r>
              <a:rPr lang="en-US" dirty="0" smtClean="0"/>
              <a:t>So they studied only 25 high school girls, all of whom were aspiring astronauts (AA)</a:t>
            </a:r>
          </a:p>
          <a:p>
            <a:r>
              <a:rPr lang="en-US" dirty="0" smtClean="0"/>
              <a:t>Population (normally distributed): </a:t>
            </a:r>
            <a:br>
              <a:rPr lang="en-US" dirty="0" smtClean="0"/>
            </a:br>
            <a:r>
              <a:rPr lang="en-US" dirty="0" smtClean="0"/>
              <a:t>µ = 100; </a:t>
            </a:r>
            <a:r>
              <a:rPr lang="en-US" i="1" dirty="0" smtClean="0"/>
              <a:t>𝞼</a:t>
            </a:r>
            <a:r>
              <a:rPr lang="en-US" dirty="0" smtClean="0"/>
              <a:t> = 15</a:t>
            </a:r>
            <a:endParaRPr lang="en-US" dirty="0"/>
          </a:p>
        </p:txBody>
      </p:sp>
      <p:pic>
        <p:nvPicPr>
          <p:cNvPr id="6" name="Content Placeholder 5"/>
          <p:cNvPicPr>
            <a:picLocks noGrp="1" noChangeAspect="1"/>
          </p:cNvPicPr>
          <p:nvPr>
            <p:ph sz="half" idx="2"/>
          </p:nvPr>
        </p:nvPicPr>
        <p:blipFill>
          <a:blip r:embed="rId2"/>
          <a:srcRect t="-23839" b="-23839"/>
          <a:stretch>
            <a:fillRect/>
          </a:stretch>
        </p:blipFill>
        <p:spPr/>
      </p:pic>
      <p:cxnSp>
        <p:nvCxnSpPr>
          <p:cNvPr id="5" name="Straight Connector 4"/>
          <p:cNvCxnSpPr/>
          <p:nvPr/>
        </p:nvCxnSpPr>
        <p:spPr>
          <a:xfrm flipV="1">
            <a:off x="6845300" y="5041900"/>
            <a:ext cx="0" cy="985520"/>
          </a:xfrm>
          <a:prstGeom prst="line">
            <a:avLst/>
          </a:prstGeom>
          <a:ln w="38100">
            <a:solidFill>
              <a:srgbClr val="FF6666"/>
            </a:solidFill>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99165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significance in NHST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Non-significance ≠ true null hypothesis</a:t>
            </a:r>
          </a:p>
          <a:p>
            <a:pPr lvl="1"/>
            <a:r>
              <a:rPr lang="en-US" dirty="0" smtClean="0"/>
              <a:t>Suppose we fail to reject the null because </a:t>
            </a:r>
            <a:r>
              <a:rPr lang="en-US" i="1" dirty="0" smtClean="0"/>
              <a:t>p</a:t>
            </a:r>
            <a:r>
              <a:rPr lang="en-US" dirty="0" smtClean="0"/>
              <a:t> &gt; .05</a:t>
            </a:r>
          </a:p>
          <a:p>
            <a:pPr lvl="1"/>
            <a:r>
              <a:rPr lang="en-US" dirty="0" smtClean="0"/>
              <a:t>We cannot assume then that null is true, but merely that we lack sufficient evidence to reject it</a:t>
            </a:r>
          </a:p>
          <a:p>
            <a:endParaRPr lang="en-US" dirty="0" smtClean="0"/>
          </a:p>
          <a:p>
            <a:r>
              <a:rPr lang="en-US" dirty="0" smtClean="0"/>
              <a:t>It is all too easy to find non-significant results by conducting…</a:t>
            </a:r>
          </a:p>
          <a:p>
            <a:pPr lvl="1"/>
            <a:r>
              <a:rPr lang="en-US" dirty="0" smtClean="0"/>
              <a:t>A poor study…</a:t>
            </a:r>
          </a:p>
          <a:p>
            <a:pPr lvl="1"/>
            <a:r>
              <a:rPr lang="en-US" dirty="0" smtClean="0"/>
              <a:t>With poor measures…</a:t>
            </a:r>
          </a:p>
          <a:p>
            <a:pPr lvl="1"/>
            <a:r>
              <a:rPr lang="en-US" dirty="0" smtClean="0"/>
              <a:t>And low power.</a:t>
            </a:r>
          </a:p>
          <a:p>
            <a:endParaRPr lang="en-US" dirty="0" smtClean="0"/>
          </a:p>
          <a:p>
            <a:r>
              <a:rPr lang="en-US" dirty="0" smtClean="0"/>
              <a:t>Consider: “Not guilty” verdict in a jury trial- prosecutor may have failed to present a strong case </a:t>
            </a:r>
          </a:p>
          <a:p>
            <a:pPr lvl="1"/>
            <a:r>
              <a:rPr lang="en-US" dirty="0" smtClean="0"/>
              <a:t>Not guilty ≠ innocent</a:t>
            </a:r>
          </a:p>
          <a:p>
            <a:endParaRPr lang="en-US" dirty="0" smtClean="0"/>
          </a:p>
          <a:p>
            <a:r>
              <a:rPr lang="en-US" dirty="0" smtClean="0"/>
              <a:t>If you truly want to support the null, look into equivalence testing/tests of close fit</a:t>
            </a:r>
            <a:endParaRPr lang="en-US" dirty="0"/>
          </a:p>
        </p:txBody>
      </p:sp>
    </p:spTree>
    <p:extLst>
      <p:ext uri="{BB962C8B-B14F-4D97-AF65-F5344CB8AC3E}">
        <p14:creationId xmlns:p14="http://schemas.microsoft.com/office/powerpoint/2010/main" val="175785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Constructing a confidence interval for µ</a:t>
            </a:r>
          </a:p>
        </p:txBody>
      </p:sp>
      <p:pic>
        <p:nvPicPr>
          <p:cNvPr id="5" name="Content Placeholder 4"/>
          <p:cNvPicPr>
            <a:picLocks noGrp="1" noChangeAspect="1"/>
          </p:cNvPicPr>
          <p:nvPr>
            <p:ph idx="1"/>
          </p:nvPr>
        </p:nvPicPr>
        <p:blipFill>
          <a:blip r:embed="rId2"/>
          <a:srcRect t="-51149" b="-51149"/>
          <a:stretch>
            <a:fillRect/>
          </a:stretch>
        </p:blipFill>
        <p:spPr/>
      </p:pic>
    </p:spTree>
    <p:extLst>
      <p:ext uri="{BB962C8B-B14F-4D97-AF65-F5344CB8AC3E}">
        <p14:creationId xmlns:p14="http://schemas.microsoft.com/office/powerpoint/2010/main" val="40613172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Calculating 95% CI for µ in R, 𝞼 </a:t>
            </a:r>
            <a:r>
              <a:rPr lang="en-US" dirty="0" smtClean="0"/>
              <a:t>unknown</a:t>
            </a:r>
            <a:endParaRPr lang="en-US" dirty="0"/>
          </a:p>
        </p:txBody>
      </p:sp>
      <p:sp>
        <p:nvSpPr>
          <p:cNvPr id="3" name="Content Placeholder 2"/>
          <p:cNvSpPr>
            <a:spLocks noGrp="1"/>
          </p:cNvSpPr>
          <p:nvPr>
            <p:ph idx="1"/>
          </p:nvPr>
        </p:nvSpPr>
        <p:spPr/>
        <p:txBody>
          <a:bodyPr>
            <a:normAutofit/>
          </a:bodyPr>
          <a:lstStyle/>
          <a:p>
            <a:pPr marL="0" indent="0">
              <a:buNone/>
            </a:pPr>
            <a:r>
              <a:rPr lang="en-US" sz="1600" b="1" dirty="0">
                <a:solidFill>
                  <a:srgbClr val="FF6666"/>
                </a:solidFill>
                <a:latin typeface="Courier New"/>
                <a:cs typeface="Courier New"/>
              </a:rPr>
              <a:t># sample statistics</a:t>
            </a:r>
          </a:p>
          <a:p>
            <a:pPr marL="0" indent="0">
              <a:buNone/>
            </a:pP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&lt;- 105</a:t>
            </a:r>
          </a:p>
          <a:p>
            <a:pPr marL="0" indent="0">
              <a:buNone/>
            </a:pPr>
            <a:r>
              <a:rPr lang="en-US" sz="1600" b="1" dirty="0">
                <a:solidFill>
                  <a:srgbClr val="FF6666"/>
                </a:solidFill>
                <a:latin typeface="Courier New"/>
                <a:cs typeface="Courier New"/>
              </a:rPr>
              <a:t>s &lt;- 13</a:t>
            </a:r>
          </a:p>
          <a:p>
            <a:pPr marL="0" indent="0">
              <a:buNone/>
            </a:pPr>
            <a:r>
              <a:rPr lang="en-US" sz="1600" b="1" dirty="0">
                <a:solidFill>
                  <a:srgbClr val="FF6666"/>
                </a:solidFill>
                <a:latin typeface="Courier New"/>
                <a:cs typeface="Courier New"/>
              </a:rPr>
              <a:t>n &lt;- 25</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margin of error</a:t>
            </a:r>
          </a:p>
          <a:p>
            <a:pPr marL="0" indent="0">
              <a:buNone/>
            </a:pPr>
            <a:r>
              <a:rPr lang="en-US" sz="1600" b="1" dirty="0">
                <a:solidFill>
                  <a:srgbClr val="FF6666"/>
                </a:solidFill>
                <a:latin typeface="Courier New"/>
                <a:cs typeface="Courier New"/>
              </a:rPr>
              <a:t>me &lt;- </a:t>
            </a:r>
            <a:r>
              <a:rPr lang="en-US" sz="1600" b="1" dirty="0" err="1">
                <a:solidFill>
                  <a:srgbClr val="FF6666"/>
                </a:solidFill>
                <a:latin typeface="Courier New"/>
                <a:cs typeface="Courier New"/>
              </a:rPr>
              <a:t>qt</a:t>
            </a:r>
            <a:r>
              <a:rPr lang="en-US" sz="1600" b="1" dirty="0">
                <a:solidFill>
                  <a:srgbClr val="FF6666"/>
                </a:solidFill>
                <a:latin typeface="Courier New"/>
                <a:cs typeface="Courier New"/>
              </a:rPr>
              <a:t>(.975, n - 1) * (s/</a:t>
            </a:r>
            <a:r>
              <a:rPr lang="en-US" sz="1600" b="1" dirty="0" err="1">
                <a:solidFill>
                  <a:srgbClr val="FF6666"/>
                </a:solidFill>
                <a:latin typeface="Courier New"/>
                <a:cs typeface="Courier New"/>
              </a:rPr>
              <a:t>sqrt</a:t>
            </a:r>
            <a:r>
              <a:rPr lang="en-US" sz="1600" b="1" dirty="0">
                <a:solidFill>
                  <a:srgbClr val="FF6666"/>
                </a:solidFill>
                <a:latin typeface="Courier New"/>
                <a:cs typeface="Courier New"/>
              </a:rPr>
              <a:t>(n)) # .975 --&gt; .025 at EACH tail</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95% confidence intervals</a:t>
            </a:r>
          </a:p>
          <a:p>
            <a:pPr marL="0" indent="0">
              <a:buNone/>
            </a:pP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
        <p:nvSpPr>
          <p:cNvPr id="5" name="Rectangle 4"/>
          <p:cNvSpPr/>
          <p:nvPr/>
        </p:nvSpPr>
        <p:spPr>
          <a:xfrm>
            <a:off x="1981200" y="5109210"/>
            <a:ext cx="29464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000" dirty="0">
                <a:solidFill>
                  <a:prstClr val="white"/>
                </a:solidFill>
                <a:latin typeface="Gill Sans"/>
                <a:cs typeface="Gill Sans"/>
              </a:rPr>
              <a:t>Is µ = 100 in there??</a:t>
            </a:r>
            <a:endParaRPr lang="en-US" sz="2000" dirty="0">
              <a:solidFill>
                <a:prstClr val="white"/>
              </a:solidFill>
              <a:latin typeface="Gill Sans"/>
              <a:cs typeface="Gill Sans"/>
            </a:endParaRPr>
          </a:p>
        </p:txBody>
      </p:sp>
      <p:sp>
        <p:nvSpPr>
          <p:cNvPr id="7" name="16-Point Star 6"/>
          <p:cNvSpPr/>
          <p:nvPr/>
        </p:nvSpPr>
        <p:spPr>
          <a:xfrm rot="20151352">
            <a:off x="7457716" y="3777691"/>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a:t>
            </a:r>
            <a:r>
              <a:rPr lang="en-US" sz="2400" dirty="0">
                <a:solidFill>
                  <a:prstClr val="white"/>
                </a:solidFill>
                <a:latin typeface="Lobster Two"/>
                <a:cs typeface="Lobster Two"/>
              </a:rPr>
              <a:t>wo-tailed CI</a:t>
            </a:r>
            <a:endParaRPr lang="en-US" sz="2400" dirty="0">
              <a:solidFill>
                <a:prstClr val="white"/>
              </a:solidFill>
              <a:latin typeface="Lobster Two"/>
              <a:cs typeface="Lobster Two"/>
            </a:endParaRPr>
          </a:p>
        </p:txBody>
      </p:sp>
    </p:spTree>
    <p:extLst>
      <p:ext uri="{BB962C8B-B14F-4D97-AF65-F5344CB8AC3E}">
        <p14:creationId xmlns:p14="http://schemas.microsoft.com/office/powerpoint/2010/main" val="297604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Calculating 95% CI for µ in R, 𝞼 </a:t>
            </a:r>
            <a:r>
              <a:rPr lang="en-US" dirty="0" smtClean="0"/>
              <a:t>unknown</a:t>
            </a:r>
            <a:endParaRPr lang="en-US" dirty="0"/>
          </a:p>
        </p:txBody>
      </p:sp>
      <p:sp>
        <p:nvSpPr>
          <p:cNvPr id="3" name="Content Placeholder 2"/>
          <p:cNvSpPr>
            <a:spLocks noGrp="1"/>
          </p:cNvSpPr>
          <p:nvPr>
            <p:ph idx="1"/>
          </p:nvPr>
        </p:nvSpPr>
        <p:spPr/>
        <p:txBody>
          <a:bodyPr>
            <a:normAutofit/>
          </a:bodyPr>
          <a:lstStyle/>
          <a:p>
            <a:pPr marL="0" indent="0">
              <a:buNone/>
            </a:pPr>
            <a:r>
              <a:rPr lang="en-US" sz="1600" b="1" dirty="0">
                <a:solidFill>
                  <a:srgbClr val="FF6666"/>
                </a:solidFill>
                <a:latin typeface="Courier New"/>
                <a:cs typeface="Courier New"/>
              </a:rPr>
              <a:t># sample statistics</a:t>
            </a:r>
          </a:p>
          <a:p>
            <a:pPr marL="0" indent="0">
              <a:buNone/>
            </a:pP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&lt;- 105</a:t>
            </a:r>
          </a:p>
          <a:p>
            <a:pPr marL="0" indent="0">
              <a:buNone/>
            </a:pPr>
            <a:r>
              <a:rPr lang="en-US" sz="1600" b="1" dirty="0">
                <a:solidFill>
                  <a:srgbClr val="FF6666"/>
                </a:solidFill>
                <a:latin typeface="Courier New"/>
                <a:cs typeface="Courier New"/>
              </a:rPr>
              <a:t>s &lt;- 13</a:t>
            </a:r>
          </a:p>
          <a:p>
            <a:pPr marL="0" indent="0">
              <a:buNone/>
            </a:pPr>
            <a:r>
              <a:rPr lang="en-US" sz="1600" b="1" dirty="0">
                <a:solidFill>
                  <a:srgbClr val="FF6666"/>
                </a:solidFill>
                <a:latin typeface="Courier New"/>
                <a:cs typeface="Courier New"/>
              </a:rPr>
              <a:t>n &lt;- 25</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margin of error</a:t>
            </a:r>
          </a:p>
          <a:p>
            <a:pPr marL="0" indent="0">
              <a:buNone/>
            </a:pPr>
            <a:r>
              <a:rPr lang="en-US" sz="1600" b="1" dirty="0">
                <a:solidFill>
                  <a:srgbClr val="FF6666"/>
                </a:solidFill>
                <a:latin typeface="Courier New"/>
                <a:cs typeface="Courier New"/>
              </a:rPr>
              <a:t>me &lt;- </a:t>
            </a:r>
            <a:r>
              <a:rPr lang="en-US" sz="1600" b="1" dirty="0" err="1">
                <a:solidFill>
                  <a:srgbClr val="FF6666"/>
                </a:solidFill>
                <a:latin typeface="Courier New"/>
                <a:cs typeface="Courier New"/>
              </a:rPr>
              <a:t>qt</a:t>
            </a:r>
            <a:r>
              <a:rPr lang="en-US" sz="1600" b="1" dirty="0">
                <a:solidFill>
                  <a:srgbClr val="FF6666"/>
                </a:solidFill>
                <a:latin typeface="Courier New"/>
                <a:cs typeface="Courier New"/>
              </a:rPr>
              <a:t>(.975, n - 1) * (s/</a:t>
            </a:r>
            <a:r>
              <a:rPr lang="en-US" sz="1600" b="1" dirty="0" err="1">
                <a:solidFill>
                  <a:srgbClr val="FF6666"/>
                </a:solidFill>
                <a:latin typeface="Courier New"/>
                <a:cs typeface="Courier New"/>
              </a:rPr>
              <a:t>sqrt</a:t>
            </a:r>
            <a:r>
              <a:rPr lang="en-US" sz="1600" b="1" dirty="0">
                <a:solidFill>
                  <a:srgbClr val="FF6666"/>
                </a:solidFill>
                <a:latin typeface="Courier New"/>
                <a:cs typeface="Courier New"/>
              </a:rPr>
              <a:t>(n)) # .975 --&gt; .025 at EACH tail</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95% confidence intervals</a:t>
            </a:r>
          </a:p>
          <a:p>
            <a:pPr marL="0" indent="0">
              <a:buNone/>
            </a:pP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
        <p:nvSpPr>
          <p:cNvPr id="6" name="16-Point Star 5"/>
          <p:cNvSpPr/>
          <p:nvPr/>
        </p:nvSpPr>
        <p:spPr>
          <a:xfrm rot="20151352">
            <a:off x="7457716" y="3777691"/>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a:t>
            </a:r>
            <a:r>
              <a:rPr lang="en-US" sz="2400" dirty="0">
                <a:solidFill>
                  <a:prstClr val="white"/>
                </a:solidFill>
                <a:latin typeface="Lobster Two"/>
                <a:cs typeface="Lobster Two"/>
              </a:rPr>
              <a:t>wo-tailed CI</a:t>
            </a:r>
            <a:endParaRPr lang="en-US" sz="2400" dirty="0">
              <a:solidFill>
                <a:prstClr val="white"/>
              </a:solidFill>
              <a:latin typeface="Lobster Two"/>
              <a:cs typeface="Lobster Two"/>
            </a:endParaRPr>
          </a:p>
        </p:txBody>
      </p:sp>
    </p:spTree>
    <p:extLst>
      <p:ext uri="{BB962C8B-B14F-4D97-AF65-F5344CB8AC3E}">
        <p14:creationId xmlns:p14="http://schemas.microsoft.com/office/powerpoint/2010/main" val="3061781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t-test in R</a:t>
            </a:r>
            <a:endParaRPr lang="en-US" dirty="0"/>
          </a:p>
        </p:txBody>
      </p:sp>
      <p:sp>
        <p:nvSpPr>
          <p:cNvPr id="3" name="Content Placeholder 2"/>
          <p:cNvSpPr>
            <a:spLocks noGrp="1"/>
          </p:cNvSpPr>
          <p:nvPr>
            <p:ph idx="1"/>
          </p:nvPr>
        </p:nvSpPr>
        <p:spPr/>
        <p:txBody>
          <a:bodyPr/>
          <a:lstStyle/>
          <a:p>
            <a:r>
              <a:rPr lang="en-US" dirty="0" smtClean="0"/>
              <a:t>Have to have actual data- not just sample statistics</a:t>
            </a:r>
          </a:p>
          <a:p>
            <a:r>
              <a:rPr lang="en-US" dirty="0" smtClean="0"/>
              <a:t>So far, I have only been playing with sample statistics- I didn’t actually have sample data! Let’s make up some sample data with the sample mean/</a:t>
            </a:r>
            <a:r>
              <a:rPr lang="en-US" dirty="0" err="1" smtClean="0"/>
              <a:t>sd</a:t>
            </a:r>
            <a:r>
              <a:rPr lang="en-US" dirty="0" smtClean="0"/>
              <a:t> we need:</a:t>
            </a:r>
          </a:p>
          <a:p>
            <a:pPr marL="0" indent="0">
              <a:buNone/>
            </a:pPr>
            <a:r>
              <a:rPr lang="fi-FI" b="1" dirty="0" smtClean="0">
                <a:solidFill>
                  <a:srgbClr val="FF6666"/>
                </a:solidFill>
                <a:latin typeface="Courier New"/>
                <a:cs typeface="Courier New"/>
              </a:rPr>
              <a:t>set.seed(1)</a:t>
            </a:r>
          </a:p>
          <a:p>
            <a:pPr marL="0" indent="0">
              <a:buNone/>
            </a:pPr>
            <a:r>
              <a:rPr lang="fi-FI" b="1" dirty="0" err="1" smtClean="0">
                <a:solidFill>
                  <a:srgbClr val="FF6666"/>
                </a:solidFill>
                <a:latin typeface="Courier New"/>
                <a:cs typeface="Courier New"/>
              </a:rPr>
              <a:t>iq_aa</a:t>
            </a:r>
            <a:r>
              <a:rPr lang="fi-FI" b="1" dirty="0" smtClean="0">
                <a:solidFill>
                  <a:srgbClr val="FF6666"/>
                </a:solidFill>
                <a:latin typeface="Courier New"/>
                <a:cs typeface="Courier New"/>
              </a:rPr>
              <a:t> &lt;- seq(83.8, 126.2, </a:t>
            </a:r>
            <a:r>
              <a:rPr lang="fi-FI" b="1" dirty="0" err="1" smtClean="0">
                <a:solidFill>
                  <a:srgbClr val="FF6666"/>
                </a:solidFill>
                <a:latin typeface="Courier New"/>
                <a:cs typeface="Courier New"/>
              </a:rPr>
              <a:t>length.out</a:t>
            </a:r>
            <a:r>
              <a:rPr lang="fi-FI" b="1" dirty="0" smtClean="0">
                <a:solidFill>
                  <a:srgbClr val="FF6666"/>
                </a:solidFill>
                <a:latin typeface="Courier New"/>
                <a:cs typeface="Courier New"/>
              </a:rPr>
              <a:t> = 25)</a:t>
            </a:r>
          </a:p>
          <a:p>
            <a:pPr marL="0" indent="0">
              <a:buNone/>
            </a:pPr>
            <a:r>
              <a:rPr lang="fi-FI" b="1" dirty="0" err="1" smtClean="0">
                <a:solidFill>
                  <a:srgbClr val="FF6666"/>
                </a:solidFill>
                <a:latin typeface="Courier New"/>
                <a:cs typeface="Courier New"/>
              </a:rPr>
              <a:t>mean(iq_aa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perfect</a:t>
            </a:r>
            <a:r>
              <a:rPr lang="fi-FI" b="1" dirty="0" smtClean="0">
                <a:solidFill>
                  <a:srgbClr val="FF6666"/>
                </a:solidFill>
                <a:latin typeface="Courier New"/>
                <a:cs typeface="Courier New"/>
              </a:rPr>
              <a:t>!</a:t>
            </a:r>
          </a:p>
          <a:p>
            <a:pPr marL="0" indent="0">
              <a:buNone/>
            </a:pPr>
            <a:r>
              <a:rPr lang="fi-FI" b="1" dirty="0">
                <a:latin typeface="Courier New"/>
                <a:cs typeface="Courier New"/>
              </a:rPr>
              <a:t>[1] 105</a:t>
            </a:r>
            <a:endParaRPr lang="fi-FI" b="1" dirty="0" smtClean="0">
              <a:latin typeface="Courier New"/>
              <a:cs typeface="Courier New"/>
            </a:endParaRPr>
          </a:p>
          <a:p>
            <a:pPr marL="0" indent="0">
              <a:buNone/>
            </a:pPr>
            <a:r>
              <a:rPr lang="fi-FI" b="1" dirty="0" err="1" smtClean="0">
                <a:solidFill>
                  <a:srgbClr val="FF6666"/>
                </a:solidFill>
                <a:latin typeface="Courier New"/>
                <a:cs typeface="Courier New"/>
              </a:rPr>
              <a:t>sd(iq_aa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close</a:t>
            </a:r>
            <a:r>
              <a:rPr lang="fi-FI" b="1" dirty="0" smtClean="0">
                <a:solidFill>
                  <a:srgbClr val="FF6666"/>
                </a:solidFill>
                <a:latin typeface="Courier New"/>
                <a:cs typeface="Courier New"/>
              </a:rPr>
              <a:t> </a:t>
            </a:r>
            <a:r>
              <a:rPr lang="fi-FI" b="1" dirty="0" err="1" smtClean="0">
                <a:solidFill>
                  <a:srgbClr val="FF6666"/>
                </a:solidFill>
                <a:latin typeface="Courier New"/>
                <a:cs typeface="Courier New"/>
              </a:rPr>
              <a:t>enough</a:t>
            </a:r>
            <a:r>
              <a:rPr lang="fi-FI" b="1" dirty="0" smtClean="0">
                <a:solidFill>
                  <a:srgbClr val="FF6666"/>
                </a:solidFill>
                <a:latin typeface="Courier New"/>
                <a:cs typeface="Courier New"/>
              </a:rPr>
              <a:t>!</a:t>
            </a:r>
          </a:p>
          <a:p>
            <a:pPr marL="0" indent="0">
              <a:buNone/>
            </a:pPr>
            <a:r>
              <a:rPr lang="fi-FI" b="1" dirty="0">
                <a:latin typeface="Courier New"/>
                <a:cs typeface="Courier New"/>
              </a:rPr>
              <a:t>[1] 13.00231</a:t>
            </a:r>
            <a:endParaRPr lang="en-US" b="1" dirty="0">
              <a:latin typeface="Courier New"/>
              <a:cs typeface="Courier New"/>
            </a:endParaRP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34467317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One-sample t-test in </a:t>
            </a:r>
            <a:r>
              <a:rPr lang="en-US" dirty="0" smtClean="0"/>
              <a:t>R</a:t>
            </a:r>
            <a:endParaRPr lang="en-US" dirty="0"/>
          </a:p>
        </p:txBody>
      </p:sp>
      <p:sp>
        <p:nvSpPr>
          <p:cNvPr id="3" name="Content Placeholder 2"/>
          <p:cNvSpPr>
            <a:spLocks noGrp="1"/>
          </p:cNvSpPr>
          <p:nvPr>
            <p:ph idx="1"/>
          </p:nvPr>
        </p:nvSpPr>
        <p:spPr/>
        <p:txBody>
          <a:bodyPr>
            <a:noAutofit/>
          </a:bodyPr>
          <a:lstStyle/>
          <a:p>
            <a:pPr marL="0" indent="0">
              <a:buNone/>
            </a:pPr>
            <a:r>
              <a:rPr lang="en-US" sz="1600" b="1" dirty="0" err="1">
                <a:solidFill>
                  <a:srgbClr val="FF6666"/>
                </a:solidFill>
                <a:latin typeface="Courier New"/>
                <a:cs typeface="Courier New"/>
              </a:rPr>
              <a:t>aat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t.test</a:t>
            </a:r>
            <a:r>
              <a:rPr lang="en-US" sz="1600" b="1" dirty="0">
                <a:solidFill>
                  <a:srgbClr val="FF6666"/>
                </a:solidFill>
                <a:latin typeface="Courier New"/>
                <a:cs typeface="Courier New"/>
              </a:rPr>
              <a:t>(</a:t>
            </a:r>
            <a:r>
              <a:rPr lang="en-US" sz="1600" b="1" dirty="0" err="1">
                <a:solidFill>
                  <a:srgbClr val="FF6666"/>
                </a:solidFill>
                <a:latin typeface="Courier New"/>
                <a:cs typeface="Courier New"/>
              </a:rPr>
              <a:t>iq_aa</a:t>
            </a:r>
            <a:r>
              <a:rPr lang="en-US" sz="1600" b="1" dirty="0">
                <a:solidFill>
                  <a:srgbClr val="FF6666"/>
                </a:solidFill>
                <a:latin typeface="Courier New"/>
                <a:cs typeface="Courier New"/>
              </a:rPr>
              <a:t>, mu = 100) # Ho: mu = </a:t>
            </a:r>
            <a:r>
              <a:rPr lang="en-US" sz="1600" b="1" dirty="0">
                <a:solidFill>
                  <a:srgbClr val="FF6666"/>
                </a:solidFill>
                <a:latin typeface="Courier New"/>
                <a:cs typeface="Courier New"/>
              </a:rPr>
              <a:t>100</a:t>
            </a:r>
          </a:p>
          <a:p>
            <a:pPr marL="0" indent="0">
              <a:buNone/>
            </a:pPr>
            <a:r>
              <a:rPr lang="en-US" sz="1600" b="1" dirty="0" err="1">
                <a:solidFill>
                  <a:srgbClr val="FF6666"/>
                </a:solidFill>
                <a:latin typeface="Courier New"/>
                <a:cs typeface="Courier New"/>
              </a:rPr>
              <a:t>aat</a:t>
            </a:r>
            <a:endParaRPr lang="en-US" sz="1600" b="1" dirty="0">
              <a:solidFill>
                <a:srgbClr val="FF6666"/>
              </a:solidFill>
              <a:latin typeface="Courier New"/>
              <a:cs typeface="Courier New"/>
            </a:endParaRPr>
          </a:p>
          <a:p>
            <a:pPr marL="0" indent="0">
              <a:buNone/>
            </a:pPr>
            <a:endParaRPr lang="en-US" sz="1600" b="1" dirty="0">
              <a:latin typeface="Courier New"/>
              <a:cs typeface="Courier New"/>
            </a:endParaRPr>
          </a:p>
          <a:p>
            <a:pPr marL="0" indent="0">
              <a:buNone/>
            </a:pPr>
            <a:r>
              <a:rPr lang="en-US" sz="1600" b="1" dirty="0">
                <a:latin typeface="Courier New"/>
                <a:cs typeface="Courier New"/>
              </a:rPr>
              <a:t>	One Sample t-test</a:t>
            </a:r>
          </a:p>
          <a:p>
            <a:pPr marL="0" indent="0">
              <a:buNone/>
            </a:pPr>
            <a:endParaRPr lang="en-US" sz="1600" b="1" dirty="0">
              <a:latin typeface="Courier New"/>
              <a:cs typeface="Courier New"/>
            </a:endParaRPr>
          </a:p>
          <a:p>
            <a:pPr marL="0" indent="0">
              <a:buNone/>
            </a:pPr>
            <a:r>
              <a:rPr lang="en-US" sz="1600" b="1" dirty="0">
                <a:latin typeface="Courier New"/>
                <a:cs typeface="Courier New"/>
              </a:rPr>
              <a:t>data:  </a:t>
            </a:r>
            <a:r>
              <a:rPr lang="en-US" sz="1600" b="1" dirty="0" err="1">
                <a:latin typeface="Courier New"/>
                <a:cs typeface="Courier New"/>
              </a:rPr>
              <a:t>iq_aa</a:t>
            </a:r>
            <a:endParaRPr lang="en-US" sz="1600" b="1" dirty="0">
              <a:latin typeface="Courier New"/>
              <a:cs typeface="Courier New"/>
            </a:endParaRPr>
          </a:p>
          <a:p>
            <a:pPr marL="0" indent="0">
              <a:buNone/>
            </a:pPr>
            <a:r>
              <a:rPr lang="en-US" sz="1600" b="1" dirty="0">
                <a:latin typeface="Courier New"/>
                <a:cs typeface="Courier New"/>
              </a:rPr>
              <a:t>t = 1.9227, </a:t>
            </a:r>
            <a:r>
              <a:rPr lang="en-US" sz="1600" b="1" dirty="0" err="1">
                <a:latin typeface="Courier New"/>
                <a:cs typeface="Courier New"/>
              </a:rPr>
              <a:t>df</a:t>
            </a:r>
            <a:r>
              <a:rPr lang="en-US" sz="1600" b="1" dirty="0">
                <a:latin typeface="Courier New"/>
                <a:cs typeface="Courier New"/>
              </a:rPr>
              <a:t> = 24, p-value = 0.06646</a:t>
            </a:r>
          </a:p>
          <a:p>
            <a:pPr marL="0" indent="0">
              <a:buNone/>
            </a:pPr>
            <a:r>
              <a:rPr lang="en-US" sz="1600" b="1" dirty="0">
                <a:latin typeface="Courier New"/>
                <a:cs typeface="Courier New"/>
              </a:rPr>
              <a:t>alternative hypothesis: true mean is not equal to 100</a:t>
            </a:r>
          </a:p>
          <a:p>
            <a:pPr marL="0" indent="0">
              <a:buNone/>
            </a:pPr>
            <a:r>
              <a:rPr lang="en-US" sz="1600" b="1" dirty="0">
                <a:latin typeface="Courier New"/>
                <a:cs typeface="Courier New"/>
              </a:rPr>
              <a:t>95 percent confidence interval:</a:t>
            </a:r>
          </a:p>
          <a:p>
            <a:pPr marL="0" indent="0">
              <a:buNone/>
            </a:pPr>
            <a:r>
              <a:rPr lang="en-US" sz="1600" b="1" dirty="0">
                <a:latin typeface="Courier New"/>
                <a:cs typeface="Courier New"/>
              </a:rPr>
              <a:t>  99.63291 110.36709</a:t>
            </a:r>
          </a:p>
          <a:p>
            <a:pPr marL="0" indent="0">
              <a:buNone/>
            </a:pPr>
            <a:r>
              <a:rPr lang="en-US" sz="1600" b="1" dirty="0">
                <a:latin typeface="Courier New"/>
                <a:cs typeface="Courier New"/>
              </a:rPr>
              <a:t>sample estimates:</a:t>
            </a:r>
          </a:p>
          <a:p>
            <a:pPr marL="0" indent="0">
              <a:buNone/>
            </a:pPr>
            <a:r>
              <a:rPr lang="en-US" sz="1600" b="1" dirty="0">
                <a:latin typeface="Courier New"/>
                <a:cs typeface="Courier New"/>
              </a:rPr>
              <a:t>mean of x </a:t>
            </a:r>
          </a:p>
          <a:p>
            <a:pPr marL="0" indent="0">
              <a:buNone/>
            </a:pPr>
            <a:r>
              <a:rPr lang="en-US" sz="1600" b="1" dirty="0">
                <a:latin typeface="Courier New"/>
                <a:cs typeface="Courier New"/>
              </a:rPr>
              <a:t>      105 </a:t>
            </a:r>
            <a:endParaRPr lang="en-US" sz="1600" b="1" dirty="0">
              <a:latin typeface="Courier New"/>
              <a:cs typeface="Courier New"/>
            </a:endParaRPr>
          </a:p>
          <a:p>
            <a:pPr marL="0" indent="0">
              <a:buNone/>
            </a:pPr>
            <a:r>
              <a:rPr lang="en-US" sz="1600" b="1" dirty="0">
                <a:solidFill>
                  <a:srgbClr val="FF6666"/>
                </a:solidFill>
                <a:latin typeface="Courier New"/>
                <a:cs typeface="Courier New"/>
              </a:rPr>
              <a:t># </a:t>
            </a:r>
            <a:r>
              <a:rPr lang="en-US" sz="1600" b="1" dirty="0">
                <a:solidFill>
                  <a:srgbClr val="FF6666"/>
                </a:solidFill>
                <a:latin typeface="Courier New"/>
                <a:cs typeface="Courier New"/>
              </a:rPr>
              <a:t>Recall our previous 95</a:t>
            </a:r>
            <a:r>
              <a:rPr lang="en-US" sz="1600" b="1" dirty="0">
                <a:solidFill>
                  <a:srgbClr val="FF6666"/>
                </a:solidFill>
                <a:latin typeface="Courier New"/>
                <a:cs typeface="Courier New"/>
              </a:rPr>
              <a:t>% confidence </a:t>
            </a:r>
            <a:r>
              <a:rPr lang="en-US" sz="1600" b="1" dirty="0">
                <a:solidFill>
                  <a:srgbClr val="FF6666"/>
                </a:solidFill>
                <a:latin typeface="Courier New"/>
                <a:cs typeface="Courier New"/>
              </a:rPr>
              <a:t>interval- pretty close!</a:t>
            </a: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c</a:t>
            </a:r>
            <a:r>
              <a:rPr lang="en-US" sz="1600" b="1" dirty="0">
                <a:solidFill>
                  <a:srgbClr val="FF6666"/>
                </a:solidFill>
                <a:latin typeface="Courier New"/>
                <a:cs typeface="Courier New"/>
              </a:rPr>
              <a:t>(</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a:p>
            <a:pPr marL="0" indent="0">
              <a:buNone/>
            </a:pPr>
            <a:endParaRPr lang="en-US" sz="1600" b="1" dirty="0">
              <a:latin typeface="Courier New"/>
              <a:cs typeface="Courier New"/>
            </a:endParaRP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
        <p:nvSpPr>
          <p:cNvPr id="5" name="Rectangle 4"/>
          <p:cNvSpPr/>
          <p:nvPr/>
        </p:nvSpPr>
        <p:spPr>
          <a:xfrm>
            <a:off x="1981200" y="4013200"/>
            <a:ext cx="39624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6" name="Rectangle 5"/>
          <p:cNvSpPr/>
          <p:nvPr/>
        </p:nvSpPr>
        <p:spPr>
          <a:xfrm>
            <a:off x="1981200" y="5740400"/>
            <a:ext cx="30226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16-Point Star 6"/>
          <p:cNvSpPr/>
          <p:nvPr/>
        </p:nvSpPr>
        <p:spPr>
          <a:xfrm rot="20151352">
            <a:off x="8486416" y="1622653"/>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a:t>
            </a:r>
            <a:r>
              <a:rPr lang="en-US" sz="2400" dirty="0">
                <a:solidFill>
                  <a:prstClr val="white"/>
                </a:solidFill>
                <a:latin typeface="Lobster Two"/>
                <a:cs typeface="Lobster Two"/>
              </a:rPr>
              <a:t>wo-tailed test</a:t>
            </a:r>
            <a:endParaRPr lang="en-US" sz="2400" dirty="0">
              <a:solidFill>
                <a:prstClr val="white"/>
              </a:solidFill>
              <a:latin typeface="Lobster Two"/>
              <a:cs typeface="Lobster Two"/>
            </a:endParaRPr>
          </a:p>
        </p:txBody>
      </p:sp>
    </p:spTree>
    <p:extLst>
      <p:ext uri="{BB962C8B-B14F-4D97-AF65-F5344CB8AC3E}">
        <p14:creationId xmlns:p14="http://schemas.microsoft.com/office/powerpoint/2010/main" val="21114469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Mansplain</a:t>
            </a:r>
            <a:r>
              <a:rPr lang="en-US" dirty="0" smtClean="0"/>
              <a:t> it to me…</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mansplainr</a:t>
            </a:r>
            <a:r>
              <a:rPr lang="en-US" sz="1800" b="1" dirty="0">
                <a:solidFill>
                  <a:srgbClr val="FF6666"/>
                </a:solidFill>
                <a:latin typeface="Courier New"/>
                <a:cs typeface="Courier New"/>
              </a:rPr>
              <a:t>")</a:t>
            </a:r>
            <a:r>
              <a:rPr lang="en-US" sz="1800" b="1" dirty="0">
                <a:solidFill>
                  <a:srgbClr val="FF6666"/>
                </a:solidFill>
                <a:latin typeface="Courier New"/>
                <a:cs typeface="Courier New"/>
              </a:rPr>
              <a:t>)</a:t>
            </a:r>
            <a:endParaRPr lang="en-US" sz="1800" b="1" dirty="0">
              <a:solidFill>
                <a:srgbClr val="FF6666"/>
              </a:solidFill>
              <a:latin typeface="Courier New"/>
              <a:cs typeface="Courier New"/>
            </a:endParaRPr>
          </a:p>
          <a:p>
            <a:pPr marL="0" indent="0">
              <a:buNone/>
            </a:pPr>
            <a:endParaRPr lang="en-US" sz="1800" b="1" dirty="0">
              <a:solidFill>
                <a:srgbClr val="FF6666"/>
              </a:solidFill>
              <a:latin typeface="Courier New"/>
              <a:cs typeface="Courier New"/>
            </a:endParaRPr>
          </a:p>
          <a:p>
            <a:pPr marL="0" indent="0">
              <a:buNone/>
            </a:pPr>
            <a:r>
              <a:rPr lang="en-US" sz="1800" b="1" dirty="0" err="1">
                <a:solidFill>
                  <a:srgbClr val="FF6666"/>
                </a:solidFill>
                <a:latin typeface="Courier New"/>
                <a:cs typeface="Courier New"/>
              </a:rPr>
              <a:t>mansplain</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That's great that you were able to do a hypothesis test. You got a p-value of 0.066459. That means it's not significant at alpha = .05, but that's OK. The important thing is that you tried.</a:t>
            </a:r>
          </a:p>
        </p:txBody>
      </p:sp>
      <p:pic>
        <p:nvPicPr>
          <p:cNvPr id="10" name="Content Placeholder 9"/>
          <p:cNvPicPr>
            <a:picLocks noGrp="1" noChangeAspect="1"/>
          </p:cNvPicPr>
          <p:nvPr>
            <p:ph sz="half" idx="2"/>
          </p:nvPr>
        </p:nvPicPr>
        <p:blipFill rotWithShape="1">
          <a:blip r:embed="rId2"/>
          <a:srcRect l="23627" r="28174"/>
          <a:stretch/>
        </p:blipFill>
        <p:spPr>
          <a:xfrm>
            <a:off x="6172200" y="1673225"/>
            <a:ext cx="4038600" cy="4718050"/>
          </a:xfrm>
        </p:spPr>
      </p:pic>
    </p:spTree>
    <p:extLst>
      <p:ext uri="{BB962C8B-B14F-4D97-AF65-F5344CB8AC3E}">
        <p14:creationId xmlns:p14="http://schemas.microsoft.com/office/powerpoint/2010/main" val="40178726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Complain about it…</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complainr</a:t>
            </a:r>
            <a:r>
              <a:rPr lang="en-US" sz="1800" b="1" dirty="0">
                <a:solidFill>
                  <a:srgbClr val="FF6666"/>
                </a:solidFill>
                <a:latin typeface="Courier New"/>
                <a:cs typeface="Courier New"/>
              </a:rPr>
              <a:t>"))</a:t>
            </a:r>
            <a:endParaRPr lang="en-US" sz="1800" b="1" dirty="0">
              <a:solidFill>
                <a:srgbClr val="FF6666"/>
              </a:solidFill>
              <a:latin typeface="Courier New"/>
              <a:cs typeface="Courier New"/>
            </a:endParaRPr>
          </a:p>
          <a:p>
            <a:pPr marL="0" indent="0">
              <a:buNone/>
            </a:pPr>
            <a:endParaRPr lang="en-US" sz="1800" b="1" dirty="0">
              <a:solidFill>
                <a:srgbClr val="FF6666"/>
              </a:solidFill>
              <a:latin typeface="Courier New"/>
              <a:cs typeface="Courier New"/>
            </a:endParaRPr>
          </a:p>
          <a:p>
            <a:pPr marL="0" indent="0">
              <a:buNone/>
            </a:pPr>
            <a:r>
              <a:rPr lang="en-US" sz="1800" b="1" dirty="0">
                <a:solidFill>
                  <a:srgbClr val="FF6666"/>
                </a:solidFill>
                <a:latin typeface="Courier New"/>
                <a:cs typeface="Courier New"/>
              </a:rPr>
              <a:t>complain</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This hypothesis test had a p-value of 0.0664587.</a:t>
            </a:r>
          </a:p>
          <a:p>
            <a:pPr marL="0" indent="0">
              <a:buNone/>
            </a:pPr>
            <a:endParaRPr lang="en-US" sz="1800" b="1" dirty="0">
              <a:latin typeface="Courier New"/>
              <a:cs typeface="Courier New"/>
            </a:endParaRPr>
          </a:p>
          <a:p>
            <a:pPr marL="0" indent="0">
              <a:buNone/>
            </a:pPr>
            <a:r>
              <a:rPr lang="en-US" sz="1800" b="1" dirty="0">
                <a:latin typeface="Courier New"/>
                <a:cs typeface="Courier New"/>
              </a:rPr>
              <a:t>That's if you can trust any </a:t>
            </a:r>
            <a:r>
              <a:rPr lang="en-US" sz="1800" b="1" dirty="0" err="1">
                <a:latin typeface="Courier New"/>
                <a:cs typeface="Courier New"/>
              </a:rPr>
              <a:t>frequentist</a:t>
            </a:r>
            <a:r>
              <a:rPr lang="en-US" sz="1800" b="1" dirty="0">
                <a:latin typeface="Courier New"/>
                <a:cs typeface="Courier New"/>
              </a:rPr>
              <a:t> method. You should really be doing a Bayesian analysis. Did you hear about that journal that banned p-values?</a:t>
            </a:r>
          </a:p>
        </p:txBody>
      </p:sp>
      <p:pic>
        <p:nvPicPr>
          <p:cNvPr id="5" name="Content Placeholder 4"/>
          <p:cNvPicPr>
            <a:picLocks noGrp="1" noChangeAspect="1"/>
          </p:cNvPicPr>
          <p:nvPr>
            <p:ph sz="half" idx="2"/>
          </p:nvPr>
        </p:nvPicPr>
        <p:blipFill>
          <a:blip r:embed="rId2"/>
          <a:srcRect l="27303" r="27303"/>
          <a:stretch>
            <a:fillRect/>
          </a:stretch>
        </p:blipFill>
        <p:spPr/>
      </p:pic>
    </p:spTree>
    <p:extLst>
      <p:ext uri="{BB962C8B-B14F-4D97-AF65-F5344CB8AC3E}">
        <p14:creationId xmlns:p14="http://schemas.microsoft.com/office/powerpoint/2010/main" val="4807316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Rationale for one sample T test</a:t>
            </a:r>
            <a:endParaRPr lang="en-US" dirty="0"/>
          </a:p>
        </p:txBody>
      </p:sp>
      <p:sp>
        <p:nvSpPr>
          <p:cNvPr id="3" name="Content Placeholder 2"/>
          <p:cNvSpPr>
            <a:spLocks noGrp="1"/>
          </p:cNvSpPr>
          <p:nvPr>
            <p:ph idx="1"/>
          </p:nvPr>
        </p:nvSpPr>
        <p:spPr/>
        <p:txBody>
          <a:bodyPr>
            <a:normAutofit/>
          </a:bodyPr>
          <a:lstStyle/>
          <a:p>
            <a:r>
              <a:rPr lang="en-US" dirty="0" smtClean="0"/>
              <a:t>We collect sample data and calculate a sample mean.</a:t>
            </a:r>
          </a:p>
          <a:p>
            <a:r>
              <a:rPr lang="en-US" dirty="0" smtClean="0"/>
              <a:t>If this sample come </a:t>
            </a:r>
            <a:r>
              <a:rPr lang="en-US" dirty="0"/>
              <a:t>from the </a:t>
            </a:r>
            <a:r>
              <a:rPr lang="en-US" dirty="0" smtClean="0"/>
              <a:t>population we think it came from, </a:t>
            </a:r>
            <a:r>
              <a:rPr lang="en-US" dirty="0"/>
              <a:t>then we would expect </a:t>
            </a:r>
            <a:r>
              <a:rPr lang="en-US" dirty="0" smtClean="0"/>
              <a:t>the sample mean </a:t>
            </a:r>
            <a:r>
              <a:rPr lang="en-US" dirty="0"/>
              <a:t>to be approximately equal to </a:t>
            </a:r>
            <a:r>
              <a:rPr lang="en-US" dirty="0" smtClean="0"/>
              <a:t>the population mean. </a:t>
            </a:r>
          </a:p>
          <a:p>
            <a:r>
              <a:rPr lang="en-US" dirty="0" smtClean="0"/>
              <a:t>Although </a:t>
            </a:r>
            <a:r>
              <a:rPr lang="en-US" dirty="0"/>
              <a:t>they may differ by chance, we would expect large differences between sample means to happen infrequently. </a:t>
            </a:r>
            <a:endParaRPr lang="en-US" dirty="0" smtClean="0"/>
          </a:p>
          <a:p>
            <a:r>
              <a:rPr lang="en-US" dirty="0" smtClean="0"/>
              <a:t>Under </a:t>
            </a:r>
            <a:r>
              <a:rPr lang="en-US" dirty="0"/>
              <a:t>the null hypothesis, we assume </a:t>
            </a:r>
            <a:r>
              <a:rPr lang="en-US" dirty="0" smtClean="0"/>
              <a:t>no difference in means.</a:t>
            </a:r>
          </a:p>
          <a:p>
            <a:r>
              <a:rPr lang="en-US" dirty="0" smtClean="0"/>
              <a:t>We </a:t>
            </a:r>
            <a:r>
              <a:rPr lang="en-US" dirty="0"/>
              <a:t>compare the </a:t>
            </a:r>
            <a:r>
              <a:rPr lang="en-US" dirty="0" smtClean="0"/>
              <a:t>the sample mean to the population mean to </a:t>
            </a:r>
            <a:r>
              <a:rPr lang="en-US" dirty="0"/>
              <a:t>see if the difference is more than we would expect to get by chance under the null hypothesis. </a:t>
            </a:r>
            <a:endParaRPr lang="en-US" dirty="0" smtClean="0"/>
          </a:p>
        </p:txBody>
      </p:sp>
    </p:spTree>
    <p:extLst>
      <p:ext uri="{BB962C8B-B14F-4D97-AF65-F5344CB8AC3E}">
        <p14:creationId xmlns:p14="http://schemas.microsoft.com/office/powerpoint/2010/main" val="34045690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smtClean="0"/>
              <a:t>At alpha=.</a:t>
            </a:r>
            <a:r>
              <a:rPr lang="en-US" dirty="0"/>
              <a:t>05, we therefore seek evidence that there is only a 5% chance that the magnitude of the difference we observe is consistent with what we would expect based on chance alone.  </a:t>
            </a:r>
          </a:p>
          <a:p>
            <a:r>
              <a:rPr lang="en-US" b="1" dirty="0" smtClean="0"/>
              <a:t>Remember:</a:t>
            </a:r>
            <a:r>
              <a:rPr lang="en-US" dirty="0" smtClean="0"/>
              <a:t/>
            </a:r>
            <a:br>
              <a:rPr lang="en-US" dirty="0" smtClean="0"/>
            </a:br>
            <a:r>
              <a:rPr lang="en-US" dirty="0" smtClean="0"/>
              <a:t>The </a:t>
            </a:r>
            <a:r>
              <a:rPr lang="en-US" dirty="0"/>
              <a:t>*p*-value does not tell you if the result was due to chance. It tells you whether the results are consistent with being due to chance. These two things are not the </a:t>
            </a:r>
            <a:r>
              <a:rPr lang="en-US" dirty="0" smtClean="0"/>
              <a:t>same.</a:t>
            </a:r>
          </a:p>
          <a:p>
            <a:r>
              <a:rPr lang="en-US" dirty="0" smtClean="0"/>
              <a:t>We </a:t>
            </a:r>
            <a:r>
              <a:rPr lang="en-US" dirty="0"/>
              <a:t>use the standard error as the gauge of variability of the sample </a:t>
            </a:r>
            <a:r>
              <a:rPr lang="en-US" dirty="0" smtClean="0"/>
              <a:t>mean. </a:t>
            </a:r>
            <a:r>
              <a:rPr lang="en-US" dirty="0"/>
              <a:t>If it is small, we expect most samples to have very similar means. If it is large, then large differences in sample means are more likely.</a:t>
            </a:r>
          </a:p>
        </p:txBody>
      </p:sp>
    </p:spTree>
    <p:extLst>
      <p:ext uri="{BB962C8B-B14F-4D97-AF65-F5344CB8AC3E}">
        <p14:creationId xmlns:p14="http://schemas.microsoft.com/office/powerpoint/2010/main" val="39789472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(non-directional)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IQ scores for AA will not differ from population;</a:t>
            </a:r>
          </a:p>
          <a:p>
            <a:endParaRPr lang="en-US" dirty="0" smtClean="0"/>
          </a:p>
          <a:p>
            <a:endParaRPr lang="en-US" dirty="0"/>
          </a:p>
          <a:p>
            <a:endParaRPr lang="en-US" dirty="0" smtClean="0"/>
          </a:p>
          <a:p>
            <a:endParaRPr lang="en-US" dirty="0"/>
          </a:p>
          <a:p>
            <a:r>
              <a:rPr lang="en-US" dirty="0" smtClean="0"/>
              <a:t>H</a:t>
            </a:r>
            <a:r>
              <a:rPr lang="en-US" baseline="-25000" dirty="0" smtClean="0"/>
              <a:t>1</a:t>
            </a:r>
            <a:r>
              <a:rPr lang="en-US" dirty="0" smtClean="0"/>
              <a:t>:</a:t>
            </a:r>
          </a:p>
          <a:p>
            <a:pPr marL="0" indent="0" algn="ctr">
              <a:buNone/>
            </a:pPr>
            <a:r>
              <a:rPr lang="en-US" dirty="0" smtClean="0"/>
              <a:t>IQ scores for AA will be different from population;</a:t>
            </a:r>
          </a:p>
          <a:p>
            <a:pPr lvl="1"/>
            <a:endParaRPr lang="en-US" dirty="0"/>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4" name="Picture 3"/>
          <p:cNvPicPr>
            <a:picLocks noChangeAspect="1"/>
          </p:cNvPicPr>
          <p:nvPr/>
        </p:nvPicPr>
        <p:blipFill>
          <a:blip r:embed="rId3"/>
          <a:stretch>
            <a:fillRect/>
          </a:stretch>
        </p:blipFill>
        <p:spPr>
          <a:xfrm>
            <a:off x="4495800" y="2646438"/>
            <a:ext cx="2463800" cy="1290562"/>
          </a:xfrm>
          <a:prstGeom prst="rect">
            <a:avLst/>
          </a:prstGeom>
        </p:spPr>
      </p:pic>
      <p:pic>
        <p:nvPicPr>
          <p:cNvPr id="6" name="Picture 5"/>
          <p:cNvPicPr>
            <a:picLocks noChangeAspect="1"/>
          </p:cNvPicPr>
          <p:nvPr/>
        </p:nvPicPr>
        <p:blipFill>
          <a:blip r:embed="rId4"/>
          <a:stretch>
            <a:fillRect/>
          </a:stretch>
        </p:blipFill>
        <p:spPr>
          <a:xfrm>
            <a:off x="4660900" y="5245202"/>
            <a:ext cx="2298700" cy="1295299"/>
          </a:xfrm>
          <a:prstGeom prst="rect">
            <a:avLst/>
          </a:prstGeom>
        </p:spPr>
      </p:pic>
      <p:sp>
        <p:nvSpPr>
          <p:cNvPr id="7" name="Rectangle 6"/>
          <p:cNvSpPr/>
          <p:nvPr/>
        </p:nvSpPr>
        <p:spPr>
          <a:xfrm>
            <a:off x="4305300" y="3474719"/>
            <a:ext cx="28702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4305300" y="6102350"/>
            <a:ext cx="2870200" cy="596900"/>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16-Point Star 8"/>
          <p:cNvSpPr/>
          <p:nvPr/>
        </p:nvSpPr>
        <p:spPr>
          <a:xfrm rot="20151352">
            <a:off x="1579603" y="4819091"/>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test</a:t>
            </a:r>
            <a:endParaRPr lang="en-US" sz="2400" dirty="0">
              <a:solidFill>
                <a:prstClr val="white"/>
              </a:solidFill>
              <a:latin typeface="Lobster Two"/>
              <a:cs typeface="Lobster Two"/>
            </a:endParaRPr>
          </a:p>
        </p:txBody>
      </p:sp>
    </p:spTree>
    <p:extLst>
      <p:ext uri="{BB962C8B-B14F-4D97-AF65-F5344CB8AC3E}">
        <p14:creationId xmlns:p14="http://schemas.microsoft.com/office/powerpoint/2010/main" val="1632881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a:t>If the difference between the sample means is larger than we would expect based on the standard error, then we know that one of two things has </a:t>
            </a:r>
            <a:r>
              <a:rPr lang="en-US" dirty="0" smtClean="0"/>
              <a:t>happened:</a:t>
            </a:r>
          </a:p>
          <a:p>
            <a:pPr lvl="1"/>
            <a:r>
              <a:rPr lang="en-US" b="1" dirty="0" smtClean="0"/>
              <a:t>We </a:t>
            </a:r>
            <a:r>
              <a:rPr lang="en-US" b="1" dirty="0"/>
              <a:t>made a mistake (boo</a:t>
            </a:r>
            <a:r>
              <a:rPr lang="en-US" b="1" dirty="0" smtClean="0"/>
              <a:t>!). </a:t>
            </a:r>
            <a:r>
              <a:rPr lang="en-US" dirty="0" smtClean="0"/>
              <a:t>There </a:t>
            </a:r>
            <a:r>
              <a:rPr lang="en-US" dirty="0"/>
              <a:t>is no difference between the </a:t>
            </a:r>
            <a:r>
              <a:rPr lang="en-US" dirty="0" smtClean="0"/>
              <a:t>population and </a:t>
            </a:r>
            <a:r>
              <a:rPr lang="en-US" dirty="0"/>
              <a:t>our sample </a:t>
            </a:r>
            <a:r>
              <a:rPr lang="en-US" dirty="0" smtClean="0"/>
              <a:t>means </a:t>
            </a:r>
            <a:r>
              <a:rPr lang="en-US" dirty="0"/>
              <a:t>fluctuate a lot. By chance, we have collected </a:t>
            </a:r>
            <a:r>
              <a:rPr lang="en-US" dirty="0" smtClean="0"/>
              <a:t>a sample </a:t>
            </a:r>
            <a:r>
              <a:rPr lang="en-US" dirty="0"/>
              <a:t>that </a:t>
            </a:r>
            <a:r>
              <a:rPr lang="en-US" dirty="0" smtClean="0"/>
              <a:t>is </a:t>
            </a:r>
            <a:r>
              <a:rPr lang="en-US" dirty="0"/>
              <a:t>atypical of the population we drew from. Here, the difference is a fluke and the null is true; we incorrectly reject the true null hypothesis and thus commit a Type I </a:t>
            </a:r>
            <a:r>
              <a:rPr lang="en-US" dirty="0" smtClean="0"/>
              <a:t>error.</a:t>
            </a:r>
          </a:p>
          <a:p>
            <a:pPr lvl="1"/>
            <a:r>
              <a:rPr lang="en-US" b="1" dirty="0" smtClean="0"/>
              <a:t>We </a:t>
            </a:r>
            <a:r>
              <a:rPr lang="en-US" b="1" dirty="0"/>
              <a:t>made a discovery (yay</a:t>
            </a:r>
            <a:r>
              <a:rPr lang="en-US" b="1" dirty="0" smtClean="0"/>
              <a:t>!). </a:t>
            </a:r>
            <a:r>
              <a:rPr lang="en-US" dirty="0" smtClean="0"/>
              <a:t>The sample comes from a different population, </a:t>
            </a:r>
            <a:r>
              <a:rPr lang="en-US" dirty="0"/>
              <a:t>that </a:t>
            </a:r>
            <a:r>
              <a:rPr lang="en-US" dirty="0" smtClean="0"/>
              <a:t>may be typical </a:t>
            </a:r>
            <a:r>
              <a:rPr lang="en-US" dirty="0"/>
              <a:t>of </a:t>
            </a:r>
            <a:r>
              <a:rPr lang="en-US" dirty="0" smtClean="0"/>
              <a:t>THAT population. </a:t>
            </a:r>
            <a:r>
              <a:rPr lang="en-US" dirty="0"/>
              <a:t>Here, the difference is genuine, and we correctly reject the null hypothesis.</a:t>
            </a:r>
          </a:p>
        </p:txBody>
      </p:sp>
    </p:spTree>
    <p:extLst>
      <p:ext uri="{BB962C8B-B14F-4D97-AF65-F5344CB8AC3E}">
        <p14:creationId xmlns:p14="http://schemas.microsoft.com/office/powerpoint/2010/main" val="10322826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When the null hypothesis is </a:t>
            </a:r>
            <a:r>
              <a:rPr lang="en-US" sz="4400" cap="none" dirty="0">
                <a:solidFill>
                  <a:srgbClr val="FF6666"/>
                </a:solidFill>
              </a:rPr>
              <a:t>true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t-test</a:t>
            </a:r>
          </a:p>
          <a:p>
            <a:pPr algn="ctr"/>
            <a:r>
              <a:rPr lang="en-US" sz="5400" dirty="0">
                <a:solidFill>
                  <a:schemeClr val="tx1"/>
                </a:solidFill>
                <a:latin typeface="Lobster Two"/>
                <a:cs typeface="Lobster Two"/>
              </a:rPr>
              <a:t>n = </a:t>
            </a:r>
            <a:r>
              <a:rPr lang="en-US" sz="5400" dirty="0">
                <a:solidFill>
                  <a:schemeClr val="tx1"/>
                </a:solidFill>
                <a:latin typeface="Lobster Two"/>
                <a:cs typeface="Lobster Two"/>
              </a:rPr>
              <a:t>25</a:t>
            </a:r>
            <a:endParaRPr lang="en-US" sz="5400" dirty="0">
              <a:solidFill>
                <a:schemeClr val="tx1"/>
              </a:solidFill>
              <a:latin typeface="Lobster Two"/>
              <a:cs typeface="Lobster Two"/>
            </a:endParaRPr>
          </a:p>
        </p:txBody>
      </p:sp>
      <p:pic>
        <p:nvPicPr>
          <p:cNvPr id="4" name="Picture 3"/>
          <p:cNvPicPr>
            <a:picLocks noChangeAspect="1"/>
          </p:cNvPicPr>
          <p:nvPr/>
        </p:nvPicPr>
        <p:blipFill>
          <a:blip r:embed="rId2"/>
          <a:stretch>
            <a:fillRect/>
          </a:stretch>
        </p:blipFill>
        <p:spPr>
          <a:xfrm>
            <a:off x="4762500" y="3853751"/>
            <a:ext cx="2832100" cy="419100"/>
          </a:xfrm>
          <a:prstGeom prst="rect">
            <a:avLst/>
          </a:prstGeom>
        </p:spPr>
      </p:pic>
    </p:spTree>
    <p:extLst>
      <p:ext uri="{BB962C8B-B14F-4D97-AF65-F5344CB8AC3E}">
        <p14:creationId xmlns:p14="http://schemas.microsoft.com/office/powerpoint/2010/main" val="8112392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D</a:t>
            </a:r>
            <a:r>
              <a:rPr lang="en-US" dirty="0">
                <a:solidFill>
                  <a:prstClr val="white"/>
                </a:solidFill>
                <a:latin typeface="Lato" charset="0"/>
                <a:ea typeface="Lato" charset="0"/>
                <a:cs typeface="Lato" charset="0"/>
              </a:rPr>
              <a:t>ifferences between population mean and sample mean (100 samples) when null is </a:t>
            </a:r>
            <a:r>
              <a:rPr lang="en-US" b="1" dirty="0">
                <a:solidFill>
                  <a:srgbClr val="FF6666"/>
                </a:solidFill>
                <a:latin typeface="Lato" charset="0"/>
                <a:ea typeface="Lato" charset="0"/>
                <a:cs typeface="Lato" charset="0"/>
              </a:rPr>
              <a:t>true</a:t>
            </a:r>
            <a:endParaRPr lang="en-US" b="1" dirty="0">
              <a:solidFill>
                <a:srgbClr val="FF6666"/>
              </a:solidFill>
              <a:latin typeface="Lato" charset="0"/>
              <a:ea typeface="Lato" charset="0"/>
              <a:cs typeface="Lato" charset="0"/>
            </a:endParaRPr>
          </a:p>
        </p:txBody>
      </p:sp>
      <p:pic>
        <p:nvPicPr>
          <p:cNvPr id="4" name="Picture 3" descr="null_1samp_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pic>
        <p:nvPicPr>
          <p:cNvPr id="5" name="Picture 4"/>
          <p:cNvPicPr>
            <a:picLocks noChangeAspect="1"/>
          </p:cNvPicPr>
          <p:nvPr/>
        </p:nvPicPr>
        <p:blipFill>
          <a:blip r:embed="rId3"/>
          <a:stretch>
            <a:fillRect/>
          </a:stretch>
        </p:blipFill>
        <p:spPr>
          <a:xfrm>
            <a:off x="5118100" y="627951"/>
            <a:ext cx="2832100" cy="419100"/>
          </a:xfrm>
          <a:prstGeom prst="rect">
            <a:avLst/>
          </a:prstGeom>
        </p:spPr>
      </p:pic>
    </p:spTree>
    <p:extLst>
      <p:ext uri="{BB962C8B-B14F-4D97-AF65-F5344CB8AC3E}">
        <p14:creationId xmlns:p14="http://schemas.microsoft.com/office/powerpoint/2010/main" val="30100294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0" y="-12700"/>
            <a:ext cx="9258300" cy="1200329"/>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t-statistics (absolute value) when null is </a:t>
            </a:r>
            <a:r>
              <a:rPr lang="en-US" b="1" dirty="0">
                <a:solidFill>
                  <a:srgbClr val="FF6666"/>
                </a:solidFill>
                <a:latin typeface="Lato" charset="0"/>
                <a:ea typeface="Lato" charset="0"/>
                <a:cs typeface="Lato" charset="0"/>
              </a:rPr>
              <a:t>true</a:t>
            </a:r>
            <a:r>
              <a:rPr lang="en-US" dirty="0">
                <a:solidFill>
                  <a:prstClr val="white"/>
                </a:solidFill>
                <a:latin typeface="Lato" charset="0"/>
                <a:ea typeface="Lato" charset="0"/>
                <a:cs typeface="Lato" charset="0"/>
              </a:rPr>
              <a:t>: 5% false positives using t-test (𝛂 = .05/2)</a:t>
            </a:r>
          </a:p>
          <a:p>
            <a:endParaRPr lang="en-US" dirty="0">
              <a:solidFill>
                <a:prstClr val="black"/>
              </a:solidFill>
              <a:latin typeface="Lato" charset="0"/>
              <a:ea typeface="Lato" charset="0"/>
              <a:cs typeface="Lato" charset="0"/>
            </a:endParaRPr>
          </a:p>
          <a:p>
            <a:endParaRPr lang="en-US" b="1" dirty="0">
              <a:solidFill>
                <a:srgbClr val="FF6666"/>
              </a:solidFill>
              <a:latin typeface="Lato" charset="0"/>
              <a:ea typeface="Lato" charset="0"/>
              <a:cs typeface="Lato" charset="0"/>
            </a:endParaRPr>
          </a:p>
        </p:txBody>
      </p:sp>
      <p:pic>
        <p:nvPicPr>
          <p:cNvPr id="4" name="Picture 3" descr="null_1samp_t-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pic>
        <p:nvPicPr>
          <p:cNvPr id="5" name="Picture 4"/>
          <p:cNvPicPr>
            <a:picLocks noChangeAspect="1"/>
          </p:cNvPicPr>
          <p:nvPr/>
        </p:nvPicPr>
        <p:blipFill>
          <a:blip r:embed="rId3"/>
          <a:stretch>
            <a:fillRect/>
          </a:stretch>
        </p:blipFill>
        <p:spPr>
          <a:xfrm>
            <a:off x="5118100" y="627951"/>
            <a:ext cx="2832100" cy="419100"/>
          </a:xfrm>
          <a:prstGeom prst="rect">
            <a:avLst/>
          </a:prstGeom>
        </p:spPr>
      </p:pic>
    </p:spTree>
    <p:extLst>
      <p:ext uri="{BB962C8B-B14F-4D97-AF65-F5344CB8AC3E}">
        <p14:creationId xmlns:p14="http://schemas.microsoft.com/office/powerpoint/2010/main" val="23204552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ull_1samp_t-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8387"/>
            <a:ext cx="9144000" cy="6531429"/>
          </a:xfrm>
          <a:prstGeom prst="rect">
            <a:avLst/>
          </a:prstGeom>
        </p:spPr>
      </p:pic>
      <p:sp>
        <p:nvSpPr>
          <p:cNvPr id="3" name="TextBox 2"/>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true</a:t>
            </a:r>
            <a:r>
              <a:rPr lang="en-US" dirty="0">
                <a:solidFill>
                  <a:prstClr val="white"/>
                </a:solidFill>
                <a:latin typeface="Lato" charset="0"/>
                <a:ea typeface="Lato" charset="0"/>
                <a:cs typeface="Lato" charset="0"/>
              </a:rPr>
              <a:t>: 5% false positives using t-</a:t>
            </a:r>
            <a:r>
              <a:rPr lang="en-US" dirty="0">
                <a:solidFill>
                  <a:prstClr val="white"/>
                </a:solidFill>
                <a:latin typeface="Lato" charset="0"/>
                <a:ea typeface="Lato" charset="0"/>
                <a:cs typeface="Lato" charset="0"/>
              </a:rPr>
              <a:t>test (𝛂 = .05/2)</a:t>
            </a:r>
          </a:p>
          <a:p>
            <a:endParaRPr lang="en-US" dirty="0">
              <a:solidFill>
                <a:prstClr val="black"/>
              </a:solidFill>
              <a:latin typeface="Lato" charset="0"/>
              <a:ea typeface="Lato" charset="0"/>
              <a:cs typeface="Lato" charset="0"/>
            </a:endParaRPr>
          </a:p>
        </p:txBody>
      </p:sp>
      <p:pic>
        <p:nvPicPr>
          <p:cNvPr id="4" name="Picture 3"/>
          <p:cNvPicPr>
            <a:picLocks noChangeAspect="1"/>
          </p:cNvPicPr>
          <p:nvPr/>
        </p:nvPicPr>
        <p:blipFill>
          <a:blip r:embed="rId3"/>
          <a:stretch>
            <a:fillRect/>
          </a:stretch>
        </p:blipFill>
        <p:spPr>
          <a:xfrm>
            <a:off x="5118100" y="627951"/>
            <a:ext cx="2832100" cy="419100"/>
          </a:xfrm>
          <a:prstGeom prst="rect">
            <a:avLst/>
          </a:prstGeom>
        </p:spPr>
      </p:pic>
    </p:spTree>
    <p:extLst>
      <p:ext uri="{BB962C8B-B14F-4D97-AF65-F5344CB8AC3E}">
        <p14:creationId xmlns:p14="http://schemas.microsoft.com/office/powerpoint/2010/main" val="12073690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What if:</a:t>
            </a:r>
            <a:br>
              <a:rPr lang="en-US" sz="4400" cap="none" dirty="0">
                <a:solidFill>
                  <a:schemeClr val="tx1"/>
                </a:solidFill>
              </a:rPr>
            </a:br>
            <a:r>
              <a:rPr lang="en-US" sz="4400" cap="none" dirty="0">
                <a:solidFill>
                  <a:schemeClr val="tx1"/>
                </a:solidFill>
              </a:rPr>
              <a:t>the null hypothesis is </a:t>
            </a:r>
            <a:r>
              <a:rPr lang="en-US" sz="4400" cap="none" dirty="0">
                <a:solidFill>
                  <a:srgbClr val="FF6666"/>
                </a:solidFill>
              </a:rPr>
              <a:t>FALSE?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a:t>
            </a:r>
            <a:r>
              <a:rPr lang="en-US" sz="5400" dirty="0">
                <a:solidFill>
                  <a:schemeClr val="tx1"/>
                </a:solidFill>
                <a:latin typeface="Lobster Two"/>
                <a:cs typeface="Lobster Two"/>
              </a:rPr>
              <a:t>t-test</a:t>
            </a:r>
          </a:p>
          <a:p>
            <a:pPr algn="ctr"/>
            <a:r>
              <a:rPr lang="en-US" sz="5400" dirty="0">
                <a:solidFill>
                  <a:schemeClr val="tx1"/>
                </a:solidFill>
                <a:latin typeface="Lobster Two"/>
                <a:cs typeface="Lobster Two"/>
              </a:rPr>
              <a:t>n = </a:t>
            </a:r>
            <a:r>
              <a:rPr lang="en-US" sz="5400" dirty="0">
                <a:solidFill>
                  <a:schemeClr val="tx1"/>
                </a:solidFill>
                <a:latin typeface="Lobster Two"/>
                <a:cs typeface="Lobster Two"/>
              </a:rPr>
              <a:t>25</a:t>
            </a:r>
            <a:endParaRPr lang="en-US" sz="5400" dirty="0">
              <a:solidFill>
                <a:schemeClr val="tx1"/>
              </a:solidFill>
              <a:latin typeface="Lobster Two"/>
              <a:cs typeface="Lobster Two"/>
            </a:endParaRPr>
          </a:p>
        </p:txBody>
      </p:sp>
      <p:pic>
        <p:nvPicPr>
          <p:cNvPr id="4" name="Picture 3"/>
          <p:cNvPicPr>
            <a:picLocks noChangeAspect="1"/>
          </p:cNvPicPr>
          <p:nvPr/>
        </p:nvPicPr>
        <p:blipFill>
          <a:blip r:embed="rId2"/>
          <a:stretch>
            <a:fillRect/>
          </a:stretch>
        </p:blipFill>
        <p:spPr>
          <a:xfrm>
            <a:off x="4356100" y="3974401"/>
            <a:ext cx="3721100" cy="419100"/>
          </a:xfrm>
          <a:prstGeom prst="rect">
            <a:avLst/>
          </a:prstGeom>
        </p:spPr>
      </p:pic>
    </p:spTree>
    <p:extLst>
      <p:ext uri="{BB962C8B-B14F-4D97-AF65-F5344CB8AC3E}">
        <p14:creationId xmlns:p14="http://schemas.microsoft.com/office/powerpoint/2010/main" val="18405822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D</a:t>
            </a:r>
            <a:r>
              <a:rPr lang="en-US" dirty="0">
                <a:solidFill>
                  <a:prstClr val="white"/>
                </a:solidFill>
                <a:latin typeface="Lato" charset="0"/>
                <a:ea typeface="Lato" charset="0"/>
                <a:cs typeface="Lato" charset="0"/>
              </a:rPr>
              <a:t>ifferences between population mean and sample mean (100 samples) when null is </a:t>
            </a:r>
            <a:r>
              <a:rPr lang="en-US" b="1" dirty="0">
                <a:solidFill>
                  <a:srgbClr val="FF6666"/>
                </a:solidFill>
                <a:latin typeface="Lato" charset="0"/>
                <a:ea typeface="Lato" charset="0"/>
                <a:cs typeface="Lato" charset="0"/>
              </a:rPr>
              <a:t>false</a:t>
            </a:r>
            <a:endParaRPr lang="en-US" b="1" dirty="0">
              <a:solidFill>
                <a:srgbClr val="FF6666"/>
              </a:solidFill>
              <a:latin typeface="Lato" charset="0"/>
              <a:ea typeface="Lato" charset="0"/>
              <a:cs typeface="Lato" charset="0"/>
            </a:endParaRPr>
          </a:p>
        </p:txBody>
      </p:sp>
      <p:pic>
        <p:nvPicPr>
          <p:cNvPr id="4" name="Picture 3" descr="alt_1samp_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68301"/>
            <a:ext cx="9144000" cy="6531429"/>
          </a:xfrm>
          <a:prstGeom prst="rect">
            <a:avLst/>
          </a:prstGeom>
        </p:spPr>
      </p:pic>
      <p:pic>
        <p:nvPicPr>
          <p:cNvPr id="5" name="Picture 4"/>
          <p:cNvPicPr>
            <a:picLocks noChangeAspect="1"/>
          </p:cNvPicPr>
          <p:nvPr/>
        </p:nvPicPr>
        <p:blipFill>
          <a:blip r:embed="rId3"/>
          <a:stretch>
            <a:fillRect/>
          </a:stretch>
        </p:blipFill>
        <p:spPr>
          <a:xfrm>
            <a:off x="4508500" y="634301"/>
            <a:ext cx="3721100" cy="419100"/>
          </a:xfrm>
          <a:prstGeom prst="rect">
            <a:avLst/>
          </a:prstGeom>
        </p:spPr>
      </p:pic>
    </p:spTree>
    <p:extLst>
      <p:ext uri="{BB962C8B-B14F-4D97-AF65-F5344CB8AC3E}">
        <p14:creationId xmlns:p14="http://schemas.microsoft.com/office/powerpoint/2010/main" val="10365925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lt_1samp_t-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8387"/>
            <a:ext cx="9144000" cy="6531429"/>
          </a:xfrm>
          <a:prstGeom prst="rect">
            <a:avLst/>
          </a:prstGeom>
        </p:spPr>
      </p:pic>
      <p:sp>
        <p:nvSpPr>
          <p:cNvPr id="4" name="TextBox 3"/>
          <p:cNvSpPr txBox="1"/>
          <p:nvPr/>
        </p:nvSpPr>
        <p:spPr>
          <a:xfrm>
            <a:off x="1524000" y="-12700"/>
            <a:ext cx="9258300" cy="830997"/>
          </a:xfrm>
          <a:prstGeom prst="rect">
            <a:avLst/>
          </a:prstGeom>
          <a:noFill/>
        </p:spPr>
        <p:txBody>
          <a:bodyPr wrap="square" rtlCol="0">
            <a:spAutoFit/>
          </a:bodyPr>
          <a:lstStyle/>
          <a:p>
            <a:r>
              <a:rPr lang="en-US" sz="1600" dirty="0">
                <a:solidFill>
                  <a:prstClr val="white"/>
                </a:solidFill>
                <a:latin typeface="Lato" charset="0"/>
                <a:ea typeface="Lato" charset="0"/>
                <a:cs typeface="Lato" charset="0"/>
              </a:rPr>
              <a:t>100 t-statistics (absolute value) when null is </a:t>
            </a:r>
            <a:r>
              <a:rPr lang="en-US" sz="1600" b="1" dirty="0">
                <a:solidFill>
                  <a:srgbClr val="FF6666"/>
                </a:solidFill>
                <a:latin typeface="Lato" charset="0"/>
                <a:ea typeface="Lato" charset="0"/>
                <a:cs typeface="Lato" charset="0"/>
              </a:rPr>
              <a:t>false</a:t>
            </a:r>
            <a:r>
              <a:rPr lang="en-US" sz="1600" dirty="0">
                <a:solidFill>
                  <a:prstClr val="white"/>
                </a:solidFill>
                <a:latin typeface="Lato" charset="0"/>
                <a:ea typeface="Lato" charset="0"/>
                <a:cs typeface="Lato" charset="0"/>
              </a:rPr>
              <a:t>: 47% false negatives using </a:t>
            </a:r>
            <a:r>
              <a:rPr lang="en-US" sz="1600" dirty="0">
                <a:solidFill>
                  <a:prstClr val="white"/>
                </a:solidFill>
                <a:latin typeface="Lato" charset="0"/>
                <a:ea typeface="Lato" charset="0"/>
                <a:cs typeface="Lato" charset="0"/>
              </a:rPr>
              <a:t>t-test (𝛂 = .05/2)</a:t>
            </a:r>
          </a:p>
          <a:p>
            <a:endParaRPr lang="en-US" sz="1600" dirty="0">
              <a:solidFill>
                <a:prstClr val="white"/>
              </a:solidFill>
              <a:latin typeface="Lato" charset="0"/>
              <a:ea typeface="Lato" charset="0"/>
              <a:cs typeface="Lato" charset="0"/>
            </a:endParaRPr>
          </a:p>
          <a:p>
            <a:endParaRPr lang="en-US" sz="1600" b="1" dirty="0">
              <a:solidFill>
                <a:srgbClr val="FF6666"/>
              </a:solidFill>
              <a:latin typeface="Lato" charset="0"/>
              <a:ea typeface="Lato" charset="0"/>
              <a:cs typeface="Lato" charset="0"/>
            </a:endParaRPr>
          </a:p>
        </p:txBody>
      </p:sp>
      <p:pic>
        <p:nvPicPr>
          <p:cNvPr id="5" name="Picture 4"/>
          <p:cNvPicPr>
            <a:picLocks noChangeAspect="1"/>
          </p:cNvPicPr>
          <p:nvPr/>
        </p:nvPicPr>
        <p:blipFill>
          <a:blip r:embed="rId3"/>
          <a:stretch>
            <a:fillRect/>
          </a:stretch>
        </p:blipFill>
        <p:spPr>
          <a:xfrm>
            <a:off x="4508500" y="634301"/>
            <a:ext cx="3721100" cy="419100"/>
          </a:xfrm>
          <a:prstGeom prst="rect">
            <a:avLst/>
          </a:prstGeom>
        </p:spPr>
      </p:pic>
      <p:sp>
        <p:nvSpPr>
          <p:cNvPr id="6" name="Cloud Callout 5"/>
          <p:cNvSpPr/>
          <p:nvPr/>
        </p:nvSpPr>
        <p:spPr>
          <a:xfrm>
            <a:off x="3878580" y="4318000"/>
            <a:ext cx="6332220" cy="1727200"/>
          </a:xfrm>
          <a:prstGeom prst="cloudCallout">
            <a:avLst>
              <a:gd name="adj1" fmla="val 51803"/>
              <a:gd name="adj2" fmla="val 80882"/>
            </a:avLst>
          </a:prstGeom>
          <a:solidFill>
            <a:schemeClr val="bg1"/>
          </a:solid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4000" b="1" dirty="0">
                <a:solidFill>
                  <a:srgbClr val="FF6666"/>
                </a:solidFill>
                <a:latin typeface="Lobster Two"/>
                <a:cs typeface="Lobster Two"/>
              </a:rPr>
              <a:t>Flip side (1 −𝛃):</a:t>
            </a:r>
          </a:p>
          <a:p>
            <a:pPr algn="ctr"/>
            <a:r>
              <a:rPr lang="en-US" sz="4000" b="1" dirty="0">
                <a:solidFill>
                  <a:srgbClr val="FF6666"/>
                </a:solidFill>
                <a:latin typeface="Lobster Two"/>
                <a:cs typeface="Lobster Two"/>
              </a:rPr>
              <a:t>53% true positives</a:t>
            </a:r>
            <a:endParaRPr lang="en-US" sz="4000" b="1" dirty="0">
              <a:solidFill>
                <a:srgbClr val="FF6666"/>
              </a:solidFill>
              <a:latin typeface="Lobster Two"/>
              <a:cs typeface="Lobster Two"/>
            </a:endParaRPr>
          </a:p>
        </p:txBody>
      </p:sp>
    </p:spTree>
    <p:extLst>
      <p:ext uri="{BB962C8B-B14F-4D97-AF65-F5344CB8AC3E}">
        <p14:creationId xmlns:p14="http://schemas.microsoft.com/office/powerpoint/2010/main" val="99268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lt_1samp_t-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8387"/>
            <a:ext cx="9144000" cy="6531429"/>
          </a:xfrm>
          <a:prstGeom prst="rect">
            <a:avLst/>
          </a:prstGeom>
        </p:spPr>
      </p:pic>
      <p:sp>
        <p:nvSpPr>
          <p:cNvPr id="3" name="TextBox 2"/>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false</a:t>
            </a:r>
            <a:r>
              <a:rPr lang="en-US" dirty="0">
                <a:solidFill>
                  <a:prstClr val="white"/>
                </a:solidFill>
                <a:latin typeface="Lato" charset="0"/>
                <a:ea typeface="Lato" charset="0"/>
                <a:cs typeface="Lato" charset="0"/>
              </a:rPr>
              <a:t>: 47% false negatives using t-</a:t>
            </a:r>
            <a:r>
              <a:rPr lang="en-US" dirty="0">
                <a:solidFill>
                  <a:prstClr val="white"/>
                </a:solidFill>
                <a:latin typeface="Lato" charset="0"/>
                <a:ea typeface="Lato" charset="0"/>
                <a:cs typeface="Lato" charset="0"/>
              </a:rPr>
              <a:t>test (𝛂 = .05/2)</a:t>
            </a:r>
          </a:p>
          <a:p>
            <a:endParaRPr lang="en-US" dirty="0">
              <a:solidFill>
                <a:prstClr val="black"/>
              </a:solidFill>
              <a:latin typeface="Lato" charset="0"/>
              <a:ea typeface="Lato" charset="0"/>
              <a:cs typeface="Lato" charset="0"/>
            </a:endParaRPr>
          </a:p>
        </p:txBody>
      </p:sp>
      <p:pic>
        <p:nvPicPr>
          <p:cNvPr id="4" name="Picture 3"/>
          <p:cNvPicPr>
            <a:picLocks noChangeAspect="1"/>
          </p:cNvPicPr>
          <p:nvPr/>
        </p:nvPicPr>
        <p:blipFill>
          <a:blip r:embed="rId3"/>
          <a:stretch>
            <a:fillRect/>
          </a:stretch>
        </p:blipFill>
        <p:spPr>
          <a:xfrm>
            <a:off x="4533900" y="634301"/>
            <a:ext cx="3721100" cy="419100"/>
          </a:xfrm>
          <a:prstGeom prst="rect">
            <a:avLst/>
          </a:prstGeom>
        </p:spPr>
      </p:pic>
      <p:sp>
        <p:nvSpPr>
          <p:cNvPr id="5" name="Cloud Callout 4"/>
          <p:cNvSpPr/>
          <p:nvPr/>
        </p:nvSpPr>
        <p:spPr>
          <a:xfrm>
            <a:off x="3294380" y="1206500"/>
            <a:ext cx="6332220" cy="1727200"/>
          </a:xfrm>
          <a:prstGeom prst="cloudCallout">
            <a:avLst>
              <a:gd name="adj1" fmla="val 51803"/>
              <a:gd name="adj2" fmla="val 80882"/>
            </a:avLst>
          </a:prstGeom>
          <a:solidFill>
            <a:schemeClr val="bg1"/>
          </a:solid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4000" b="1" dirty="0">
                <a:solidFill>
                  <a:srgbClr val="FF6666"/>
                </a:solidFill>
                <a:latin typeface="Lobster Two"/>
                <a:cs typeface="Lobster Two"/>
              </a:rPr>
              <a:t>Flip side (1 −𝛃):</a:t>
            </a:r>
          </a:p>
          <a:p>
            <a:pPr algn="ctr"/>
            <a:r>
              <a:rPr lang="en-US" sz="4000" b="1" dirty="0">
                <a:solidFill>
                  <a:srgbClr val="FF6666"/>
                </a:solidFill>
                <a:latin typeface="Lobster Two"/>
                <a:cs typeface="Lobster Two"/>
              </a:rPr>
              <a:t>53% true positives</a:t>
            </a:r>
            <a:endParaRPr lang="en-US" sz="4000" b="1" dirty="0">
              <a:solidFill>
                <a:srgbClr val="FF6666"/>
              </a:solidFill>
              <a:latin typeface="Lobster Two"/>
              <a:cs typeface="Lobster Two"/>
            </a:endParaRPr>
          </a:p>
        </p:txBody>
      </p:sp>
    </p:spTree>
    <p:extLst>
      <p:ext uri="{BB962C8B-B14F-4D97-AF65-F5344CB8AC3E}">
        <p14:creationId xmlns:p14="http://schemas.microsoft.com/office/powerpoint/2010/main" val="391802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50% true positives seems low…</a:t>
            </a:r>
            <a:endParaRPr lang="en-US" dirty="0"/>
          </a:p>
        </p:txBody>
      </p:sp>
      <p:sp>
        <p:nvSpPr>
          <p:cNvPr id="3" name="Content Placeholder 2"/>
          <p:cNvSpPr>
            <a:spLocks noGrp="1"/>
          </p:cNvSpPr>
          <p:nvPr>
            <p:ph sz="half" idx="1"/>
          </p:nvPr>
        </p:nvSpPr>
        <p:spPr/>
        <p:txBody>
          <a:bodyPr/>
          <a:lstStyle/>
          <a:p>
            <a:r>
              <a:rPr lang="en-US" dirty="0" smtClean="0"/>
              <a:t>Only about half of our true effects would be detected in our study</a:t>
            </a:r>
          </a:p>
          <a:p>
            <a:r>
              <a:rPr lang="en-US" dirty="0" smtClean="0"/>
              <a:t>Why?</a:t>
            </a:r>
          </a:p>
          <a:p>
            <a:r>
              <a:rPr lang="en-US" dirty="0" smtClean="0"/>
              <a:t>Perhaps we lacked statistical power</a:t>
            </a:r>
            <a:endParaRPr lang="en-US" dirty="0"/>
          </a:p>
        </p:txBody>
      </p:sp>
      <p:pic>
        <p:nvPicPr>
          <p:cNvPr id="5" name="Content Placeholder 4"/>
          <p:cNvPicPr>
            <a:picLocks noGrp="1" noChangeAspect="1"/>
          </p:cNvPicPr>
          <p:nvPr>
            <p:ph sz="half" idx="2"/>
          </p:nvPr>
        </p:nvPicPr>
        <p:blipFill>
          <a:blip r:embed="rId2"/>
          <a:srcRect t="3270" b="3270"/>
          <a:stretch>
            <a:fillRect/>
          </a:stretch>
        </p:blipFill>
        <p:spPr/>
      </p:pic>
    </p:spTree>
    <p:extLst>
      <p:ext uri="{BB962C8B-B14F-4D97-AF65-F5344CB8AC3E}">
        <p14:creationId xmlns:p14="http://schemas.microsoft.com/office/powerpoint/2010/main" val="391013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the sample mean is…</a:t>
            </a:r>
            <a:endParaRPr lang="en-US" dirty="0"/>
          </a:p>
        </p:txBody>
      </p:sp>
      <p:pic>
        <p:nvPicPr>
          <p:cNvPr id="5" name="Content Placeholder 4"/>
          <p:cNvPicPr>
            <a:picLocks noGrp="1" noChangeAspect="1"/>
          </p:cNvPicPr>
          <p:nvPr>
            <p:ph idx="1"/>
          </p:nvPr>
        </p:nvPicPr>
        <p:blipFill rotWithShape="1">
          <a:blip r:embed="rId2"/>
          <a:srcRect t="4850" b="4850"/>
          <a:stretch/>
        </p:blipFill>
        <p:spPr/>
      </p:pic>
      <p:pic>
        <p:nvPicPr>
          <p:cNvPr id="6" name="Picture 5"/>
          <p:cNvPicPr>
            <a:picLocks noChangeAspect="1"/>
          </p:cNvPicPr>
          <p:nvPr/>
        </p:nvPicPr>
        <p:blipFill>
          <a:blip r:embed="rId3"/>
          <a:stretch>
            <a:fillRect/>
          </a:stretch>
        </p:blipFill>
        <p:spPr>
          <a:xfrm>
            <a:off x="1981201" y="5286829"/>
            <a:ext cx="4343400" cy="999671"/>
          </a:xfrm>
          <a:prstGeom prst="rect">
            <a:avLst/>
          </a:prstGeom>
        </p:spPr>
      </p:pic>
    </p:spTree>
    <p:extLst>
      <p:ext uri="{BB962C8B-B14F-4D97-AF65-F5344CB8AC3E}">
        <p14:creationId xmlns:p14="http://schemas.microsoft.com/office/powerpoint/2010/main" val="29738665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z-test</a:t>
            </a: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pic>
        <p:nvPicPr>
          <p:cNvPr id="5" name="Picture 4"/>
          <p:cNvPicPr>
            <a:picLocks noChangeAspect="1"/>
          </p:cNvPicPr>
          <p:nvPr/>
        </p:nvPicPr>
        <p:blipFill>
          <a:blip r:embed="rId3"/>
          <a:stretch>
            <a:fillRect/>
          </a:stretch>
        </p:blipFill>
        <p:spPr>
          <a:xfrm>
            <a:off x="3937000" y="1676400"/>
            <a:ext cx="1181100" cy="381000"/>
          </a:xfrm>
          <a:prstGeom prst="rect">
            <a:avLst/>
          </a:prstGeom>
        </p:spPr>
      </p:pic>
      <p:pic>
        <p:nvPicPr>
          <p:cNvPr id="6" name="Picture 5"/>
          <p:cNvPicPr>
            <a:picLocks noChangeAspect="1"/>
          </p:cNvPicPr>
          <p:nvPr/>
        </p:nvPicPr>
        <p:blipFill>
          <a:blip r:embed="rId4"/>
          <a:stretch>
            <a:fillRect/>
          </a:stretch>
        </p:blipFill>
        <p:spPr>
          <a:xfrm>
            <a:off x="4597400" y="2667000"/>
            <a:ext cx="3009900" cy="3378200"/>
          </a:xfrm>
          <a:prstGeom prst="rect">
            <a:avLst/>
          </a:prstGeom>
        </p:spPr>
      </p:pic>
      <p:sp>
        <p:nvSpPr>
          <p:cNvPr id="7" name="Rectangle 6"/>
          <p:cNvSpPr/>
          <p:nvPr/>
        </p:nvSpPr>
        <p:spPr>
          <a:xfrm>
            <a:off x="5570220" y="3686810"/>
            <a:ext cx="7797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6852920" y="368681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439420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6929120" y="4394200"/>
            <a:ext cx="6781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5570220" y="5012690"/>
            <a:ext cx="2037080" cy="113411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220468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z-test</a:t>
            </a: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pic>
        <p:nvPicPr>
          <p:cNvPr id="5" name="Picture 4"/>
          <p:cNvPicPr>
            <a:picLocks noChangeAspect="1"/>
          </p:cNvPicPr>
          <p:nvPr/>
        </p:nvPicPr>
        <p:blipFill>
          <a:blip r:embed="rId3"/>
          <a:stretch>
            <a:fillRect/>
          </a:stretch>
        </p:blipFill>
        <p:spPr>
          <a:xfrm>
            <a:off x="3937000" y="1676400"/>
            <a:ext cx="1181100" cy="381000"/>
          </a:xfrm>
          <a:prstGeom prst="rect">
            <a:avLst/>
          </a:prstGeom>
        </p:spPr>
      </p:pic>
      <p:pic>
        <p:nvPicPr>
          <p:cNvPr id="6" name="Picture 5"/>
          <p:cNvPicPr>
            <a:picLocks noChangeAspect="1"/>
          </p:cNvPicPr>
          <p:nvPr/>
        </p:nvPicPr>
        <p:blipFill>
          <a:blip r:embed="rId4"/>
          <a:stretch>
            <a:fillRect/>
          </a:stretch>
        </p:blipFill>
        <p:spPr>
          <a:xfrm>
            <a:off x="4597400" y="2667000"/>
            <a:ext cx="3009900" cy="3378200"/>
          </a:xfrm>
          <a:prstGeom prst="rect">
            <a:avLst/>
          </a:prstGeom>
        </p:spPr>
      </p:pic>
    </p:spTree>
    <p:extLst>
      <p:ext uri="{BB962C8B-B14F-4D97-AF65-F5344CB8AC3E}">
        <p14:creationId xmlns:p14="http://schemas.microsoft.com/office/powerpoint/2010/main" val="1130401275"/>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arity">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Font 1">
      <a:majorFont>
        <a:latin typeface="Bebas Neue"/>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Aller"/>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2524</Words>
  <Application>Microsoft Office PowerPoint</Application>
  <PresentationFormat>Widescreen</PresentationFormat>
  <Paragraphs>371</Paragraphs>
  <Slides>69</Slides>
  <Notes>0</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69</vt:i4>
      </vt:variant>
    </vt:vector>
  </HeadingPairs>
  <TitlesOfParts>
    <vt:vector size="83" baseType="lpstr">
      <vt:lpstr>Aller</vt:lpstr>
      <vt:lpstr>Arial</vt:lpstr>
      <vt:lpstr>Calibri</vt:lpstr>
      <vt:lpstr>Calibri Light</vt:lpstr>
      <vt:lpstr>Courier New</vt:lpstr>
      <vt:lpstr>Gill Sans</vt:lpstr>
      <vt:lpstr>Lato</vt:lpstr>
      <vt:lpstr>Lobster Two</vt:lpstr>
      <vt:lpstr>Noto Serif</vt:lpstr>
      <vt:lpstr>Porter Sans Block</vt:lpstr>
      <vt:lpstr>Wingdings</vt:lpstr>
      <vt:lpstr>Office Theme</vt:lpstr>
      <vt:lpstr>Clarity</vt:lpstr>
      <vt:lpstr>Equation</vt:lpstr>
      <vt:lpstr>Class 11 Classical Inference:  Hypothesis Testing</vt:lpstr>
      <vt:lpstr>Remember, statistics…</vt:lpstr>
      <vt:lpstr>Aspiring astronauts</vt:lpstr>
      <vt:lpstr>Let’s pretend</vt:lpstr>
      <vt:lpstr>The (fictitious) study</vt:lpstr>
      <vt:lpstr>A (non-directional) alternative hypothesis</vt:lpstr>
      <vt:lpstr>And the sample mean is…</vt:lpstr>
      <vt:lpstr>One-sample z-test</vt:lpstr>
      <vt:lpstr>One-sample z-test</vt:lpstr>
      <vt:lpstr>From wikipedia…</vt:lpstr>
      <vt:lpstr>PowerPoint Presentation</vt:lpstr>
      <vt:lpstr>One-sample z-test</vt:lpstr>
      <vt:lpstr>Obtaining the p-value</vt:lpstr>
      <vt:lpstr>Obtaining the p-value</vt:lpstr>
      <vt:lpstr>Two-tailed p-values more generally… </vt:lpstr>
      <vt:lpstr>When the null hypothesis is true</vt:lpstr>
      <vt:lpstr>PowerPoint Presentation</vt:lpstr>
      <vt:lpstr>PowerPoint Presentation</vt:lpstr>
      <vt:lpstr>PowerPoint Presentation</vt:lpstr>
      <vt:lpstr>Confusion matrix</vt:lpstr>
      <vt:lpstr>Confusion matrix</vt:lpstr>
      <vt:lpstr>PowerPoint Presentation</vt:lpstr>
      <vt:lpstr>Two ways we can be wrong…</vt:lpstr>
      <vt:lpstr>One way we can be wrong…</vt:lpstr>
      <vt:lpstr>The other way we can be wrong…</vt:lpstr>
      <vt:lpstr>Type II errors</vt:lpstr>
      <vt:lpstr>In our aspiring astronauts example…</vt:lpstr>
      <vt:lpstr>What if: the null hypothesis is FALSE?</vt:lpstr>
      <vt:lpstr>PowerPoint Presentation</vt:lpstr>
      <vt:lpstr>PowerPoint Presentation</vt:lpstr>
      <vt:lpstr>PowerPoint Presentation</vt:lpstr>
      <vt:lpstr>PowerPoint Presentation</vt:lpstr>
      <vt:lpstr>Obtaining a test statistic</vt:lpstr>
      <vt:lpstr>One sample means T test</vt:lpstr>
      <vt:lpstr>One-sample t-test</vt:lpstr>
      <vt:lpstr>One-sample t-test</vt:lpstr>
      <vt:lpstr>One-sample t-test</vt:lpstr>
      <vt:lpstr>New distribution family: student’s t</vt:lpstr>
      <vt:lpstr>The t-distributions: PDFs</vt:lpstr>
      <vt:lpstr>The t-distributions</vt:lpstr>
      <vt:lpstr>Using the sample estimate of the variance</vt:lpstr>
      <vt:lpstr>Red = z, blue = t</vt:lpstr>
      <vt:lpstr>Red = z, blue = t</vt:lpstr>
      <vt:lpstr>PowerPoint Presentation</vt:lpstr>
      <vt:lpstr>Q-Q Plots of rt(100,df)</vt:lpstr>
      <vt:lpstr>What is the p-value for the t statistic?</vt:lpstr>
      <vt:lpstr>What is the p-value for the t statistic?</vt:lpstr>
      <vt:lpstr>Two-tailed p-values more generally… </vt:lpstr>
      <vt:lpstr>Family of t-tests</vt:lpstr>
      <vt:lpstr>Interpreting significance in NHST</vt:lpstr>
      <vt:lpstr>Constructing a confidence interval for µ</vt:lpstr>
      <vt:lpstr>Calculating 95% CI for µ in R, 𝞼 unknown</vt:lpstr>
      <vt:lpstr>Calculating 95% CI for µ in R, 𝞼 unknown</vt:lpstr>
      <vt:lpstr>One-sample t-test in R</vt:lpstr>
      <vt:lpstr>One-sample t-test in R</vt:lpstr>
      <vt:lpstr>Mansplain it to me…</vt:lpstr>
      <vt:lpstr>Complain about it…</vt:lpstr>
      <vt:lpstr>Rationale for one sample T test</vt:lpstr>
      <vt:lpstr>Rationale for one sample T test</vt:lpstr>
      <vt:lpstr>Rationale for one sample T test</vt:lpstr>
      <vt:lpstr>When the null hypothesis is true</vt:lpstr>
      <vt:lpstr>PowerPoint Presentation</vt:lpstr>
      <vt:lpstr>PowerPoint Presentation</vt:lpstr>
      <vt:lpstr>PowerPoint Presentation</vt:lpstr>
      <vt:lpstr>What if: the null hypothesis is FALSE?</vt:lpstr>
      <vt:lpstr>PowerPoint Presentation</vt:lpstr>
      <vt:lpstr>PowerPoint Presentation</vt:lpstr>
      <vt:lpstr>PowerPoint Presentation</vt:lpstr>
      <vt:lpstr>≈ 50% true positives seems low…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11 Classical Inference:  Hypothesis Testing</dc:title>
  <dc:creator>Rebecca Lunsford</dc:creator>
  <cp:lastModifiedBy>Rebecca Lunsford</cp:lastModifiedBy>
  <cp:revision>1</cp:revision>
  <dcterms:created xsi:type="dcterms:W3CDTF">2018-09-20T00:34:46Z</dcterms:created>
  <dcterms:modified xsi:type="dcterms:W3CDTF">2018-09-20T00:35:30Z</dcterms:modified>
</cp:coreProperties>
</file>